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031" r:id="rId2"/>
    <p:sldId id="1032" r:id="rId3"/>
    <p:sldId id="1070" r:id="rId4"/>
    <p:sldId id="1033" r:id="rId5"/>
    <p:sldId id="1034" r:id="rId6"/>
    <p:sldId id="1035" r:id="rId7"/>
    <p:sldId id="1036" r:id="rId8"/>
    <p:sldId id="1037" r:id="rId9"/>
    <p:sldId id="1038" r:id="rId10"/>
    <p:sldId id="1039" r:id="rId11"/>
    <p:sldId id="1040" r:id="rId12"/>
    <p:sldId id="1041" r:id="rId13"/>
    <p:sldId id="1042" r:id="rId14"/>
    <p:sldId id="1043" r:id="rId15"/>
    <p:sldId id="1044" r:id="rId16"/>
    <p:sldId id="1045" r:id="rId17"/>
    <p:sldId id="1046" r:id="rId18"/>
    <p:sldId id="1047" r:id="rId19"/>
    <p:sldId id="1048" r:id="rId20"/>
    <p:sldId id="1049" r:id="rId21"/>
    <p:sldId id="1050" r:id="rId22"/>
    <p:sldId id="1051" r:id="rId23"/>
    <p:sldId id="1052" r:id="rId24"/>
    <p:sldId id="1053" r:id="rId25"/>
    <p:sldId id="1054" r:id="rId26"/>
    <p:sldId id="1055" r:id="rId27"/>
    <p:sldId id="1056" r:id="rId28"/>
    <p:sldId id="1057" r:id="rId29"/>
    <p:sldId id="1058" r:id="rId30"/>
    <p:sldId id="1059" r:id="rId31"/>
    <p:sldId id="1060" r:id="rId32"/>
    <p:sldId id="1061" r:id="rId33"/>
    <p:sldId id="1063" r:id="rId34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0154" autoAdjust="0"/>
  </p:normalViewPr>
  <p:slideViewPr>
    <p:cSldViewPr>
      <p:cViewPr varScale="1">
        <p:scale>
          <a:sx n="108" d="100"/>
          <a:sy n="108" d="100"/>
        </p:scale>
        <p:origin x="1880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‹Nr.›</a:t>
            </a:fld>
            <a:r>
              <a:rPr lang="de-DE" altLang="de-DE" dirty="0" smtClean="0"/>
              <a:t>/42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 userDrawn="1"/>
        </p:nvSpPr>
        <p:spPr>
          <a:xfrm>
            <a:off x="8077200" y="6553200"/>
            <a:ext cx="987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88FFEBC-B695-4A04-A503-C39F836099D3}" type="slidenum">
              <a:rPr lang="en-US" smtClean="0"/>
              <a:t>‹Nr.›</a:t>
            </a:fld>
            <a:r>
              <a:rPr lang="en-US" dirty="0" smtClean="0"/>
              <a:t> von 42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032250"/>
          </a:xfrm>
        </p:spPr>
        <p:txBody>
          <a:bodyPr/>
          <a:lstStyle/>
          <a:p>
            <a:r>
              <a:rPr lang="de-DE" dirty="0" smtClean="0"/>
              <a:t>Wir: Dezimalzahlen und Alphabet</a:t>
            </a:r>
          </a:p>
          <a:p>
            <a:r>
              <a:rPr lang="de-DE" dirty="0" smtClean="0"/>
              <a:t>Elektronik: fast immer binäre Codes</a:t>
            </a:r>
          </a:p>
          <a:p>
            <a:r>
              <a:rPr lang="de-DE" dirty="0" smtClean="0"/>
              <a:t>Beispiel: Acht-Bit Zahl</a:t>
            </a:r>
          </a:p>
          <a:p>
            <a:r>
              <a:rPr lang="de-DE" dirty="0"/>
              <a:t>Sie </a:t>
            </a:r>
            <a:r>
              <a:rPr lang="de-DE" dirty="0" smtClean="0"/>
              <a:t>besteht </a:t>
            </a:r>
            <a:r>
              <a:rPr lang="de-DE" dirty="0"/>
              <a:t>aus acht Stellen die entweder 0 oder 1 sein können. Jede Stelle nennen wir </a:t>
            </a:r>
            <a:r>
              <a:rPr lang="de-DE" dirty="0" smtClean="0"/>
              <a:t>ein Bit</a:t>
            </a:r>
          </a:p>
          <a:p>
            <a:r>
              <a:rPr lang="de-DE" dirty="0" smtClean="0"/>
              <a:t>8-Bit: 2^8 = 256 Kombinationen, Zahlen 0-255 oder -128 bis 127</a:t>
            </a:r>
          </a:p>
          <a:p>
            <a:r>
              <a:rPr lang="de-DE" dirty="0"/>
              <a:t>2^3 = 8</a:t>
            </a:r>
          </a:p>
          <a:p>
            <a:r>
              <a:rPr lang="de-DE" dirty="0"/>
              <a:t>2^4 = 16</a:t>
            </a:r>
          </a:p>
          <a:p>
            <a:r>
              <a:rPr lang="de-DE" dirty="0"/>
              <a:t>… </a:t>
            </a:r>
          </a:p>
          <a:p>
            <a:r>
              <a:rPr lang="de-DE" dirty="0"/>
              <a:t>2^10 =1024</a:t>
            </a:r>
          </a:p>
          <a:p>
            <a:r>
              <a:rPr lang="de-DE" dirty="0" smtClean="0"/>
              <a:t>2^(1N) </a:t>
            </a:r>
            <a:r>
              <a:rPr lang="de-DE" dirty="0"/>
              <a:t>~ 2^N x </a:t>
            </a:r>
            <a:r>
              <a:rPr lang="de-DE" dirty="0" smtClean="0"/>
              <a:t>1000 = 2^N 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85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Eine Disjunktive Normalform kann </a:t>
            </a:r>
            <a:r>
              <a:rPr lang="de-DE" dirty="0" smtClean="0"/>
              <a:t>schaltungstechnisch </a:t>
            </a:r>
            <a:r>
              <a:rPr lang="de-DE" dirty="0"/>
              <a:t>realisiert </a:t>
            </a:r>
            <a:r>
              <a:rPr lang="de-DE" dirty="0" smtClean="0"/>
              <a:t>werden</a:t>
            </a:r>
            <a:endParaRPr lang="de-DE" dirty="0"/>
          </a:p>
          <a:p>
            <a:r>
              <a:rPr lang="de-DE" dirty="0"/>
              <a:t>Wie Brauchen Logische Elemente </a:t>
            </a:r>
            <a:r>
              <a:rPr lang="de-DE" dirty="0" smtClean="0"/>
              <a:t>(Gates) - UND</a:t>
            </a:r>
            <a:r>
              <a:rPr lang="de-DE" dirty="0"/>
              <a:t>, ODER und </a:t>
            </a:r>
            <a:r>
              <a:rPr lang="de-DE" dirty="0" smtClean="0"/>
              <a:t>Negation.</a:t>
            </a:r>
          </a:p>
          <a:p>
            <a:r>
              <a:rPr lang="de-DE" dirty="0" smtClean="0"/>
              <a:t>Eine </a:t>
            </a:r>
            <a:r>
              <a:rPr lang="de-DE" dirty="0"/>
              <a:t>einfache Möglichkeit Logische Elemente zu realisieren sind die spannungsgesteuerten Schalter</a:t>
            </a:r>
          </a:p>
          <a:p>
            <a:r>
              <a:rPr lang="de-DE" dirty="0"/>
              <a:t>Ein Schalter ist geschlossen wenn sein Eingangspotential hoch </a:t>
            </a:r>
            <a:r>
              <a:rPr lang="de-DE" dirty="0" smtClean="0"/>
              <a:t>ist</a:t>
            </a:r>
            <a:r>
              <a:rPr lang="de-DE" dirty="0"/>
              <a:t> </a:t>
            </a:r>
            <a:r>
              <a:rPr lang="de-DE" dirty="0" smtClean="0"/>
              <a:t>– logische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22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UND </a:t>
            </a:r>
            <a:r>
              <a:rPr lang="de-DE" dirty="0"/>
              <a:t>Funktion von </a:t>
            </a:r>
            <a:r>
              <a:rPr lang="de-DE" dirty="0" smtClean="0"/>
              <a:t>Variablen </a:t>
            </a:r>
            <a:r>
              <a:rPr lang="de-DE" dirty="0"/>
              <a:t>A, </a:t>
            </a:r>
            <a:r>
              <a:rPr lang="de-DE" dirty="0" smtClean="0"/>
              <a:t>B</a:t>
            </a:r>
            <a:endParaRPr lang="de-DE" dirty="0"/>
          </a:p>
          <a:p>
            <a:r>
              <a:rPr lang="de-DE" dirty="0" smtClean="0"/>
              <a:t>Jede Variable ist ein </a:t>
            </a:r>
            <a:r>
              <a:rPr lang="de-DE" dirty="0"/>
              <a:t>Draht – Kabel („</a:t>
            </a:r>
            <a:r>
              <a:rPr lang="de-DE" dirty="0" err="1"/>
              <a:t>wire</a:t>
            </a:r>
            <a:r>
              <a:rPr lang="de-DE" dirty="0"/>
              <a:t>“), sein Potential </a:t>
            </a:r>
            <a:r>
              <a:rPr lang="de-DE" dirty="0" smtClean="0"/>
              <a:t>Wert 0 </a:t>
            </a:r>
            <a:r>
              <a:rPr lang="de-DE" dirty="0"/>
              <a:t>oder 1.</a:t>
            </a:r>
          </a:p>
          <a:p>
            <a:r>
              <a:rPr lang="de-DE" dirty="0" smtClean="0"/>
              <a:t>Zwei </a:t>
            </a:r>
            <a:r>
              <a:rPr lang="de-DE" dirty="0"/>
              <a:t>Schalter in Serie</a:t>
            </a:r>
            <a:r>
              <a:rPr lang="de-DE" dirty="0" smtClean="0"/>
              <a:t>, an Masse </a:t>
            </a:r>
            <a:r>
              <a:rPr lang="de-DE" dirty="0"/>
              <a:t>angeschlossen. </a:t>
            </a:r>
            <a:endParaRPr lang="de-DE" dirty="0" smtClean="0"/>
          </a:p>
          <a:p>
            <a:r>
              <a:rPr lang="de-DE" dirty="0" smtClean="0"/>
              <a:t>Widerstand zwischen </a:t>
            </a:r>
            <a:r>
              <a:rPr lang="de-DE" dirty="0"/>
              <a:t>dem Ausgang und </a:t>
            </a:r>
            <a:r>
              <a:rPr lang="de-DE" dirty="0" smtClean="0"/>
              <a:t>der </a:t>
            </a:r>
            <a:r>
              <a:rPr lang="de-DE" dirty="0"/>
              <a:t>positiven </a:t>
            </a:r>
            <a:r>
              <a:rPr lang="de-DE" dirty="0" smtClean="0"/>
              <a:t>Versorgungsspannung VDD</a:t>
            </a:r>
          </a:p>
          <a:p>
            <a:r>
              <a:rPr lang="de-DE" dirty="0"/>
              <a:t>Wir definieren das Potential um VDD als logische 1 und das Potential um GND als 0.   </a:t>
            </a:r>
          </a:p>
          <a:p>
            <a:r>
              <a:rPr lang="de-DE" dirty="0"/>
              <a:t>Nur wenn alle </a:t>
            </a:r>
            <a:r>
              <a:rPr lang="de-DE" dirty="0" smtClean="0"/>
              <a:t>Eingänge </a:t>
            </a:r>
            <a:r>
              <a:rPr lang="de-DE" dirty="0"/>
              <a:t>Eins sind ist auch der Ausgang null, sonst ist es 1. </a:t>
            </a:r>
            <a:endParaRPr lang="de-DE" dirty="0" smtClean="0"/>
          </a:p>
          <a:p>
            <a:r>
              <a:rPr lang="de-DE" dirty="0" smtClean="0"/>
              <a:t>NAND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4953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5867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4953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219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0" name="Textfeld 14339"/>
          <p:cNvSpPr txBox="1"/>
          <p:nvPr/>
        </p:nvSpPr>
        <p:spPr>
          <a:xfrm>
            <a:off x="5334000" y="3380601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325184" y="624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190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Annahme: die </a:t>
            </a:r>
            <a:r>
              <a:rPr lang="de-DE" dirty="0"/>
              <a:t>geschlossenen Schalter </a:t>
            </a:r>
            <a:r>
              <a:rPr lang="de-DE" dirty="0" smtClean="0"/>
              <a:t>sind deutlich </a:t>
            </a:r>
            <a:r>
              <a:rPr lang="de-DE" dirty="0" err="1"/>
              <a:t>niederohmiger</a:t>
            </a:r>
            <a:r>
              <a:rPr lang="de-DE" dirty="0"/>
              <a:t> </a:t>
            </a:r>
            <a:r>
              <a:rPr lang="de-DE" dirty="0" smtClean="0"/>
              <a:t>als </a:t>
            </a:r>
            <a:r>
              <a:rPr lang="de-DE" dirty="0"/>
              <a:t>der Widerstand. </a:t>
            </a:r>
            <a:endParaRPr lang="de-DE" dirty="0" smtClean="0"/>
          </a:p>
          <a:p>
            <a:r>
              <a:rPr lang="de-DE" dirty="0" err="1" smtClean="0"/>
              <a:t>PullUp</a:t>
            </a:r>
            <a:r>
              <a:rPr lang="de-DE" dirty="0" smtClean="0"/>
              <a:t> Widerstand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4953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5867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4953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219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100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Inverter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4478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" name="Gleichschenkliges Dreieck 3"/>
          <p:cNvSpPr/>
          <p:nvPr/>
        </p:nvSpPr>
        <p:spPr bwMode="auto">
          <a:xfrm rot="5400000">
            <a:off x="1755648" y="4949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 flipH="1">
            <a:off x="5105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5675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Inverter und </a:t>
            </a:r>
            <a:r>
              <a:rPr lang="de-DE" dirty="0"/>
              <a:t>NAND </a:t>
            </a:r>
            <a:r>
              <a:rPr lang="de-DE" dirty="0" smtClean="0"/>
              <a:t>-&gt; UND/AND</a:t>
            </a: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2667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2667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3581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2667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2971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Textfeld 14338"/>
          <p:cNvSpPr txBox="1"/>
          <p:nvPr/>
        </p:nvSpPr>
        <p:spPr>
          <a:xfrm>
            <a:off x="12192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0480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44958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Ellipse 35"/>
          <p:cNvSpPr/>
          <p:nvPr/>
        </p:nvSpPr>
        <p:spPr bwMode="auto">
          <a:xfrm>
            <a:off x="4495800" y="2971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4876800" y="2819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4" name="Gleichschenkliges Dreieck 43"/>
          <p:cNvSpPr/>
          <p:nvPr/>
        </p:nvSpPr>
        <p:spPr bwMode="auto">
          <a:xfrm rot="5400000">
            <a:off x="3508248" y="2663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1066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0668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600200" y="4038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1600200" y="4038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Bogen 49"/>
          <p:cNvSpPr/>
          <p:nvPr/>
        </p:nvSpPr>
        <p:spPr bwMode="auto">
          <a:xfrm flipV="1">
            <a:off x="1905000" y="4038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Ellipse 50"/>
          <p:cNvSpPr/>
          <p:nvPr/>
        </p:nvSpPr>
        <p:spPr bwMode="auto">
          <a:xfrm>
            <a:off x="2743200" y="4343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1219200" y="3962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12192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4" name="Ellipse 53"/>
          <p:cNvSpPr/>
          <p:nvPr/>
        </p:nvSpPr>
        <p:spPr bwMode="auto">
          <a:xfrm>
            <a:off x="3276600" y="4343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>
            <a:endCxn id="54" idx="2"/>
          </p:cNvCxnSpPr>
          <p:nvPr/>
        </p:nvCxnSpPr>
        <p:spPr bwMode="auto">
          <a:xfrm>
            <a:off x="3048000" y="4495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3751341" y="4191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57" name="Gerade Verbindung 56"/>
          <p:cNvCxnSpPr/>
          <p:nvPr/>
        </p:nvCxnSpPr>
        <p:spPr bwMode="auto">
          <a:xfrm>
            <a:off x="35814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0668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066800" y="6019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600200" y="5334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16002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600200" y="6248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1905000" y="5334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1219200" y="5257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12192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2913141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27432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5298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err="1"/>
              <a:t>Ki</a:t>
            </a:r>
            <a:r>
              <a:rPr lang="de-DE" dirty="0"/>
              <a:t> = !A7 &amp; !A6 &amp;  !A5 &amp;  !A4 &amp; A3 &amp; A2 &amp; A2 &amp; A0 &amp; !B0   … </a:t>
            </a:r>
            <a:endParaRPr lang="de-DE" dirty="0" smtClean="0"/>
          </a:p>
          <a:p>
            <a:r>
              <a:rPr lang="de-DE" dirty="0"/>
              <a:t>Auf ähnliche Weise können wir </a:t>
            </a:r>
            <a:r>
              <a:rPr lang="de-DE" dirty="0" smtClean="0"/>
              <a:t>die </a:t>
            </a:r>
            <a:r>
              <a:rPr lang="de-DE" dirty="0"/>
              <a:t>Terme mit negierten Eingangsvariablen </a:t>
            </a:r>
            <a:r>
              <a:rPr lang="de-DE" dirty="0" smtClean="0"/>
              <a:t>realisieren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6002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33528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886200" y="27492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3886200" y="2749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886200" y="36636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4191000" y="27492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1676400" y="31302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5199141" y="29016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029200" y="3206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0480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048000" y="3282695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" name="Gleichschenkliges Dreieck 70"/>
          <p:cNvSpPr/>
          <p:nvPr/>
        </p:nvSpPr>
        <p:spPr bwMode="auto">
          <a:xfrm rot="5400000">
            <a:off x="2060448" y="2974847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3352800" y="29778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3429000" y="26730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3352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886200" y="4191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86200" y="4191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3886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Bogen 77"/>
          <p:cNvSpPr/>
          <p:nvPr/>
        </p:nvSpPr>
        <p:spPr bwMode="auto">
          <a:xfrm flipV="1">
            <a:off x="4191000" y="4191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5199141" y="4343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50292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3048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35814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3" name="Gerade Verbindung 82"/>
          <p:cNvCxnSpPr/>
          <p:nvPr/>
        </p:nvCxnSpPr>
        <p:spPr bwMode="auto">
          <a:xfrm>
            <a:off x="3352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3429000" y="4114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3124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566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UND mit mehreren Eingängen  </a:t>
            </a:r>
            <a:endParaRPr lang="de-DE" dirty="0"/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3352800" y="281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886200" y="27492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3886200" y="2749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886200" y="36636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4191000" y="27492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5199141" y="29016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029200" y="3206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352800" y="3810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352800" y="25968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3386521" y="22920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cxnSp>
        <p:nvCxnSpPr>
          <p:cNvPr id="31" name="Gerade Verbindung 30"/>
          <p:cNvCxnSpPr/>
          <p:nvPr/>
        </p:nvCxnSpPr>
        <p:spPr bwMode="auto">
          <a:xfrm flipV="1">
            <a:off x="7315200" y="4800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 flipH="1" flipV="1">
            <a:off x="7086600" y="44958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7315200" y="4038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H="1" flipV="1">
            <a:off x="7086600" y="37338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276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276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mit Pfeil 36"/>
          <p:cNvCxnSpPr/>
          <p:nvPr/>
        </p:nvCxnSpPr>
        <p:spPr bwMode="auto">
          <a:xfrm>
            <a:off x="6477000" y="3886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mit Pfeil 37"/>
          <p:cNvCxnSpPr/>
          <p:nvPr/>
        </p:nvCxnSpPr>
        <p:spPr bwMode="auto">
          <a:xfrm>
            <a:off x="6477000" y="4648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hteck 39"/>
          <p:cNvSpPr/>
          <p:nvPr/>
        </p:nvSpPr>
        <p:spPr bwMode="auto">
          <a:xfrm>
            <a:off x="7239000" y="23622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1" name="Gerade Verbindung 40"/>
          <p:cNvCxnSpPr/>
          <p:nvPr/>
        </p:nvCxnSpPr>
        <p:spPr bwMode="auto">
          <a:xfrm flipV="1">
            <a:off x="7315200" y="2895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 flipV="1">
            <a:off x="7315200" y="1981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>
            <a:off x="7086600" y="198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78486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6434521" y="3657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6434521" y="4419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886200" y="2438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3284672" y="3505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An-1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 flipV="1">
            <a:off x="7315200" y="5867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 flipV="1">
            <a:off x="7086600" y="55626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70866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6443279" y="5715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6332672" y="5486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An-1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544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ODER </a:t>
            </a:r>
            <a:r>
              <a:rPr lang="de-DE" dirty="0"/>
              <a:t>Verknüpfung kann man auch mit den Schaltern </a:t>
            </a:r>
            <a:r>
              <a:rPr lang="de-DE" dirty="0" smtClean="0"/>
              <a:t>implementieren.</a:t>
            </a:r>
          </a:p>
          <a:p>
            <a:r>
              <a:rPr lang="de-DE" dirty="0" smtClean="0"/>
              <a:t>Die </a:t>
            </a:r>
            <a:r>
              <a:rPr lang="de-DE" dirty="0"/>
              <a:t>Schalter sind zwischen GND und Ausgang angeschlossen, </a:t>
            </a:r>
            <a:r>
              <a:rPr lang="de-DE" dirty="0" err="1" smtClean="0"/>
              <a:t>PullUp</a:t>
            </a:r>
            <a:r>
              <a:rPr lang="de-DE" dirty="0" smtClean="0"/>
              <a:t> </a:t>
            </a:r>
            <a:r>
              <a:rPr lang="de-DE" dirty="0"/>
              <a:t>Widerstand. Wir bilden zuerst NOR, </a:t>
            </a:r>
            <a:r>
              <a:rPr lang="de-DE" dirty="0" smtClean="0"/>
              <a:t>hängen den </a:t>
            </a:r>
            <a:r>
              <a:rPr lang="de-DE" dirty="0"/>
              <a:t>Inverter an. </a:t>
            </a:r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2954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6477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 flipV="1">
            <a:off x="6248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5334000" y="5029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334000" y="5029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mit Pfeil 74"/>
          <p:cNvCxnSpPr/>
          <p:nvPr/>
        </p:nvCxnSpPr>
        <p:spPr bwMode="auto">
          <a:xfrm>
            <a:off x="5638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mit Pfeil 75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hteck 78"/>
          <p:cNvSpPr/>
          <p:nvPr/>
        </p:nvSpPr>
        <p:spPr bwMode="auto">
          <a:xfrm>
            <a:off x="5257800" y="4114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53340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H="1">
            <a:off x="51054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14478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14478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79941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638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 flipH="1">
            <a:off x="6248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6477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5334000" y="5410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75438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Ellipse 92"/>
          <p:cNvSpPr/>
          <p:nvPr/>
        </p:nvSpPr>
        <p:spPr bwMode="auto">
          <a:xfrm>
            <a:off x="7543800" y="4876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7924800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6556248" y="4568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36576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9624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Gleichschenkliges Dreieck 97"/>
          <p:cNvSpPr/>
          <p:nvPr/>
        </p:nvSpPr>
        <p:spPr bwMode="auto">
          <a:xfrm rot="5400000">
            <a:off x="3231931" y="5213131"/>
            <a:ext cx="457200" cy="394138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Bogen 99"/>
          <p:cNvSpPr/>
          <p:nvPr/>
        </p:nvSpPr>
        <p:spPr bwMode="auto">
          <a:xfrm>
            <a:off x="1524000" y="48768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Bogen 101"/>
          <p:cNvSpPr/>
          <p:nvPr/>
        </p:nvSpPr>
        <p:spPr bwMode="auto">
          <a:xfrm>
            <a:off x="1447800" y="4876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Bogen 102"/>
          <p:cNvSpPr/>
          <p:nvPr/>
        </p:nvSpPr>
        <p:spPr bwMode="auto">
          <a:xfrm flipV="1">
            <a:off x="1447800" y="4419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>
            <a:endCxn id="100" idx="0"/>
          </p:cNvCxnSpPr>
          <p:nvPr/>
        </p:nvCxnSpPr>
        <p:spPr bwMode="auto">
          <a:xfrm flipH="1">
            <a:off x="1714500" y="4876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H="1">
            <a:off x="1676400" y="5943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Ellipse 104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81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/>
              <a:t>Unser Komparator braucht also 256 UND Gatter mit jeweils 16 Eingänge und ein ODER mit 256 </a:t>
            </a:r>
            <a:r>
              <a:rPr lang="de-DE" dirty="0" smtClean="0"/>
              <a:t>Eingängen</a:t>
            </a:r>
            <a:r>
              <a:rPr lang="de-DE" dirty="0"/>
              <a:t> </a:t>
            </a:r>
            <a:r>
              <a:rPr lang="de-DE" dirty="0" smtClean="0"/>
              <a:t>– kompliziert!</a:t>
            </a:r>
            <a:endParaRPr lang="de-DE" dirty="0"/>
          </a:p>
          <a:p>
            <a:r>
              <a:rPr lang="de-DE" dirty="0"/>
              <a:t>Eine weitere Vereinfachung der Normalform nach den Absorptionsregeln ist in diesem Fall nicht möglich</a:t>
            </a:r>
            <a:r>
              <a:rPr lang="de-DE" dirty="0" smtClean="0"/>
              <a:t>.</a:t>
            </a:r>
          </a:p>
          <a:p>
            <a:r>
              <a:rPr lang="de-DE" dirty="0"/>
              <a:t>Man kann </a:t>
            </a:r>
            <a:r>
              <a:rPr lang="de-DE" dirty="0" smtClean="0"/>
              <a:t>aber die </a:t>
            </a:r>
            <a:r>
              <a:rPr lang="de-DE" dirty="0"/>
              <a:t>Terme umzugruppieren – </a:t>
            </a:r>
            <a:r>
              <a:rPr lang="de-DE" dirty="0" smtClean="0"/>
              <a:t>Distributivregeln. Schwierig ohne Rechner/Programm</a:t>
            </a:r>
            <a:endParaRPr lang="de-DE" dirty="0"/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1676400" y="2965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2209800" y="2895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2209800" y="2895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22098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Bogen 47"/>
          <p:cNvSpPr/>
          <p:nvPr/>
        </p:nvSpPr>
        <p:spPr bwMode="auto">
          <a:xfrm flipV="1">
            <a:off x="2514600" y="2895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352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676400" y="3956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676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209800" y="2584705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6764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2209800" y="52638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209800" y="52638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209800" y="6178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Bogen 60"/>
          <p:cNvSpPr/>
          <p:nvPr/>
        </p:nvSpPr>
        <p:spPr bwMode="auto">
          <a:xfrm flipV="1">
            <a:off x="2514600" y="52638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3352800" y="5721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1676400" y="6324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676400" y="5111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209800" y="49530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Bogen 85"/>
          <p:cNvSpPr/>
          <p:nvPr/>
        </p:nvSpPr>
        <p:spPr bwMode="auto">
          <a:xfrm>
            <a:off x="3657600" y="3124200"/>
            <a:ext cx="381000" cy="28194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Bogen 98"/>
          <p:cNvSpPr/>
          <p:nvPr/>
        </p:nvSpPr>
        <p:spPr bwMode="auto">
          <a:xfrm flipV="1">
            <a:off x="3810000" y="3581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1" name="Gerade Verbindung 100"/>
          <p:cNvCxnSpPr/>
          <p:nvPr/>
        </p:nvCxnSpPr>
        <p:spPr bwMode="auto">
          <a:xfrm flipH="1">
            <a:off x="4038600" y="4038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H="1">
            <a:off x="4038600" y="5105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Bogen 106"/>
          <p:cNvSpPr/>
          <p:nvPr/>
        </p:nvSpPr>
        <p:spPr bwMode="auto">
          <a:xfrm>
            <a:off x="3810000" y="4038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352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3352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3352800" y="4572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5181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1219200" y="2667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838200" y="33528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16</a:t>
            </a:r>
            <a:endParaRPr lang="de-DE" dirty="0"/>
          </a:p>
        </p:txBody>
      </p:sp>
      <p:cxnSp>
        <p:nvCxnSpPr>
          <p:cNvPr id="111" name="Gerade Verbindung mit Pfeil 110"/>
          <p:cNvCxnSpPr/>
          <p:nvPr/>
        </p:nvCxnSpPr>
        <p:spPr bwMode="auto">
          <a:xfrm>
            <a:off x="4343400" y="3200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4361056" y="35814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256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060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Einfachere Logik kann entsprechend der gewöhnlichen iterativen Vergleichsmethode gebildet werden – keine Normale Form, mehr Stufen </a:t>
            </a:r>
          </a:p>
          <a:p>
            <a:r>
              <a:rPr lang="de-DE" dirty="0" err="1" smtClean="0"/>
              <a:t>Bitweise</a:t>
            </a:r>
            <a:r>
              <a:rPr lang="de-DE" dirty="0" smtClean="0"/>
              <a:t> Vergleich -&gt; wir vergleichen alle Bits einzeln, wenn alle gleich sind -&gt; sind auch die Zahlen gleich</a:t>
            </a:r>
          </a:p>
          <a:p>
            <a:r>
              <a:rPr lang="de-DE" dirty="0" smtClean="0"/>
              <a:t>Äquivalenz: Normalform Y </a:t>
            </a:r>
            <a:r>
              <a:rPr lang="de-DE" dirty="0"/>
              <a:t>= (a &amp; b) | (!a &amp; !b)</a:t>
            </a:r>
          </a:p>
          <a:p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167456"/>
              </p:ext>
            </p:extLst>
          </p:nvPr>
        </p:nvGraphicFramePr>
        <p:xfrm>
          <a:off x="381000" y="24384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Gerade Verbindung mit Pfeil 8"/>
          <p:cNvCxnSpPr/>
          <p:nvPr/>
        </p:nvCxnSpPr>
        <p:spPr bwMode="auto">
          <a:xfrm>
            <a:off x="990600" y="5257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15240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5240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16764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16764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42" name="Bogen 41"/>
          <p:cNvSpPr/>
          <p:nvPr/>
        </p:nvSpPr>
        <p:spPr bwMode="auto">
          <a:xfrm>
            <a:off x="1752600" y="4953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Bogen 46"/>
          <p:cNvSpPr/>
          <p:nvPr/>
        </p:nvSpPr>
        <p:spPr bwMode="auto">
          <a:xfrm>
            <a:off x="1676400" y="4953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>
            <a:endCxn id="42" idx="0"/>
          </p:cNvCxnSpPr>
          <p:nvPr/>
        </p:nvCxnSpPr>
        <p:spPr bwMode="auto">
          <a:xfrm flipH="1">
            <a:off x="1943100" y="4953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905000" y="6019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Ellipse 54"/>
          <p:cNvSpPr/>
          <p:nvPr/>
        </p:nvSpPr>
        <p:spPr bwMode="auto">
          <a:xfrm>
            <a:off x="2971800" y="5334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Bogen 57"/>
          <p:cNvSpPr/>
          <p:nvPr/>
        </p:nvSpPr>
        <p:spPr bwMode="auto">
          <a:xfrm flipV="1">
            <a:off x="1676400" y="4495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Bogen 64"/>
          <p:cNvSpPr/>
          <p:nvPr/>
        </p:nvSpPr>
        <p:spPr bwMode="auto">
          <a:xfrm>
            <a:off x="1828800" y="4953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32766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48006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53340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53340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3340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Bogen 71"/>
          <p:cNvSpPr/>
          <p:nvPr/>
        </p:nvSpPr>
        <p:spPr bwMode="auto">
          <a:xfrm flipV="1">
            <a:off x="56388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48006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48768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48006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53340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53340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53340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Bogen 80"/>
          <p:cNvSpPr/>
          <p:nvPr/>
        </p:nvSpPr>
        <p:spPr bwMode="auto">
          <a:xfrm flipV="1">
            <a:off x="56388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Gerade Verbindung 81"/>
          <p:cNvCxnSpPr/>
          <p:nvPr/>
        </p:nvCxnSpPr>
        <p:spPr bwMode="auto">
          <a:xfrm>
            <a:off x="449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Ellipse 82"/>
          <p:cNvSpPr/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449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4572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8" name="Ellipse 87"/>
          <p:cNvSpPr/>
          <p:nvPr/>
        </p:nvSpPr>
        <p:spPr bwMode="auto">
          <a:xfrm>
            <a:off x="50292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48768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64770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64770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Bogen 90"/>
          <p:cNvSpPr/>
          <p:nvPr/>
        </p:nvSpPr>
        <p:spPr bwMode="auto">
          <a:xfrm>
            <a:off x="72390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Bogen 91"/>
          <p:cNvSpPr/>
          <p:nvPr/>
        </p:nvSpPr>
        <p:spPr bwMode="auto">
          <a:xfrm>
            <a:off x="72390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75057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H="1">
            <a:off x="74676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Bogen 94"/>
          <p:cNvSpPr/>
          <p:nvPr/>
        </p:nvSpPr>
        <p:spPr bwMode="auto">
          <a:xfrm flipV="1">
            <a:off x="72390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70104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70104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70104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70104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85344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/>
          <p:nvPr/>
        </p:nvCxnSpPr>
        <p:spPr bwMode="auto">
          <a:xfrm>
            <a:off x="3733800" y="5486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255294" y="6248400"/>
            <a:ext cx="1617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Äquivalenz - EXNOR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602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346450"/>
          </a:xfrm>
        </p:spPr>
        <p:txBody>
          <a:bodyPr/>
          <a:lstStyle/>
          <a:p>
            <a:r>
              <a:rPr lang="de-DE" sz="1400" dirty="0"/>
              <a:t>Warum werden in digitaler Elektronik binäre Codes benutzt?</a:t>
            </a:r>
          </a:p>
          <a:p>
            <a:r>
              <a:rPr lang="de-DE" sz="1400" dirty="0"/>
              <a:t>Nehmen wir an wir möchten zwei Zahlen bis zur Größe N </a:t>
            </a:r>
            <a:r>
              <a:rPr lang="de-DE" sz="1400" dirty="0" smtClean="0"/>
              <a:t>kodieren</a:t>
            </a:r>
            <a:endParaRPr lang="de-DE" sz="1400" dirty="0"/>
          </a:p>
          <a:p>
            <a:r>
              <a:rPr lang="de-DE" sz="1400" dirty="0" smtClean="0"/>
              <a:t>Wir brauchen </a:t>
            </a:r>
            <a:r>
              <a:rPr lang="de-DE" sz="1400" dirty="0" err="1" smtClean="0"/>
              <a:t>lnN</a:t>
            </a:r>
            <a:r>
              <a:rPr lang="de-DE" sz="1400" dirty="0" smtClean="0"/>
              <a:t>/</a:t>
            </a:r>
            <a:r>
              <a:rPr lang="de-DE" sz="1400" dirty="0" err="1" smtClean="0"/>
              <a:t>lnX</a:t>
            </a:r>
            <a:r>
              <a:rPr lang="de-DE" sz="1400" dirty="0" smtClean="0"/>
              <a:t> </a:t>
            </a:r>
            <a:r>
              <a:rPr lang="de-DE" sz="1400" dirty="0"/>
              <a:t>stellige </a:t>
            </a:r>
            <a:r>
              <a:rPr lang="de-DE" sz="1400" dirty="0" smtClean="0"/>
              <a:t>Codes</a:t>
            </a:r>
          </a:p>
          <a:p>
            <a:r>
              <a:rPr lang="de-DE" sz="1400" dirty="0"/>
              <a:t>In Falle von Binären Codes X = </a:t>
            </a:r>
            <a:r>
              <a:rPr lang="de-DE" sz="1400" dirty="0" smtClean="0"/>
              <a:t>2</a:t>
            </a:r>
          </a:p>
          <a:p>
            <a:r>
              <a:rPr lang="de-DE" sz="1400" dirty="0" smtClean="0"/>
              <a:t>Für eine Zahl </a:t>
            </a:r>
            <a:r>
              <a:rPr lang="de-DE" sz="1400" dirty="0"/>
              <a:t>bis </a:t>
            </a:r>
            <a:r>
              <a:rPr lang="de-DE" sz="1400" dirty="0" smtClean="0"/>
              <a:t>32 brauchen </a:t>
            </a:r>
            <a:r>
              <a:rPr lang="de-DE" sz="1400" dirty="0"/>
              <a:t>wir einen </a:t>
            </a:r>
            <a:r>
              <a:rPr lang="de-DE" sz="1400" dirty="0" smtClean="0"/>
              <a:t>5-stelligen Code </a:t>
            </a:r>
            <a:r>
              <a:rPr lang="de-DE" sz="1400" dirty="0"/>
              <a:t>für X = 2 und etwa </a:t>
            </a:r>
            <a:r>
              <a:rPr lang="de-DE" sz="1400" dirty="0" smtClean="0"/>
              <a:t>dreistelligen für </a:t>
            </a:r>
            <a:r>
              <a:rPr lang="de-DE" sz="1400" dirty="0"/>
              <a:t>X = 3</a:t>
            </a:r>
            <a:r>
              <a:rPr lang="de-DE" sz="1400" dirty="0" smtClean="0"/>
              <a:t>.</a:t>
            </a:r>
          </a:p>
          <a:p>
            <a:r>
              <a:rPr lang="de-DE" sz="1400" dirty="0"/>
              <a:t>Operation zwischen den zwei </a:t>
            </a:r>
            <a:r>
              <a:rPr lang="de-DE" sz="1400" dirty="0" smtClean="0"/>
              <a:t>Zahlen</a:t>
            </a:r>
          </a:p>
          <a:p>
            <a:r>
              <a:rPr lang="de-DE" sz="1400" dirty="0" smtClean="0"/>
              <a:t>Die </a:t>
            </a:r>
            <a:r>
              <a:rPr lang="de-DE" sz="1400" dirty="0"/>
              <a:t>Komplexität eines Bit-Operators </a:t>
            </a:r>
            <a:r>
              <a:rPr lang="de-DE" sz="1400" dirty="0" smtClean="0"/>
              <a:t>steht </a:t>
            </a:r>
            <a:r>
              <a:rPr lang="de-DE" sz="1400" dirty="0"/>
              <a:t>im Zusammenhang mit der Größe der </a:t>
            </a:r>
            <a:r>
              <a:rPr lang="de-DE" sz="1400" dirty="0" smtClean="0"/>
              <a:t>Ergebnistabelle</a:t>
            </a:r>
          </a:p>
          <a:p>
            <a:r>
              <a:rPr lang="de-DE" sz="1400" dirty="0"/>
              <a:t>In Fall von Binären Codes </a:t>
            </a:r>
            <a:r>
              <a:rPr lang="de-DE" sz="1400" dirty="0" smtClean="0"/>
              <a:t>gibt es für </a:t>
            </a:r>
            <a:r>
              <a:rPr lang="de-DE" sz="1400" dirty="0"/>
              <a:t>zwei Eingangsvariablen vier Möglichkeiten, also vier Zeilen. Im allgeneinen Fall </a:t>
            </a:r>
            <a:r>
              <a:rPr lang="de-DE" sz="1400" dirty="0" smtClean="0"/>
              <a:t>- X^2 </a:t>
            </a:r>
            <a:r>
              <a:rPr lang="de-DE" sz="1400" dirty="0"/>
              <a:t>Zeilen</a:t>
            </a:r>
            <a:r>
              <a:rPr lang="de-DE" sz="1400" dirty="0" smtClean="0"/>
              <a:t>.</a:t>
            </a:r>
          </a:p>
          <a:p>
            <a:r>
              <a:rPr lang="de-DE" sz="1400" dirty="0" smtClean="0"/>
              <a:t>Elektronik </a:t>
            </a:r>
            <a:r>
              <a:rPr lang="de-DE" sz="1400" dirty="0"/>
              <a:t>hätte </a:t>
            </a:r>
            <a:r>
              <a:rPr lang="de-DE" sz="1400" dirty="0" smtClean="0"/>
              <a:t>die </a:t>
            </a:r>
            <a:r>
              <a:rPr lang="de-DE" sz="1400" dirty="0"/>
              <a:t>Größe</a:t>
            </a:r>
            <a:r>
              <a:rPr lang="de-DE" sz="1400" dirty="0" smtClean="0"/>
              <a:t>:</a:t>
            </a:r>
          </a:p>
          <a:p>
            <a:r>
              <a:rPr lang="de-DE" sz="1400" dirty="0" err="1"/>
              <a:t>lnN</a:t>
            </a:r>
            <a:r>
              <a:rPr lang="de-DE" sz="1400" dirty="0"/>
              <a:t>/</a:t>
            </a:r>
            <a:r>
              <a:rPr lang="de-DE" sz="1400" dirty="0" err="1"/>
              <a:t>lnX</a:t>
            </a:r>
            <a:r>
              <a:rPr lang="de-DE" sz="1400" dirty="0"/>
              <a:t> * </a:t>
            </a:r>
            <a:r>
              <a:rPr lang="de-DE" sz="1400" dirty="0" smtClean="0"/>
              <a:t>X^2</a:t>
            </a:r>
          </a:p>
          <a:p>
            <a:r>
              <a:rPr lang="de-DE" sz="1400" dirty="0"/>
              <a:t>Diese Funktion hat ein Minimum in der Nähe </a:t>
            </a:r>
            <a:r>
              <a:rPr lang="de-DE" sz="1400" dirty="0" smtClean="0"/>
              <a:t>von 2</a:t>
            </a:r>
            <a:endParaRPr lang="de-DE" sz="1400" dirty="0"/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609600" y="4495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990600" y="4495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1371600" y="4495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609600" y="49530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990600" y="49530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1371600" y="49530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054946"/>
              </p:ext>
            </p:extLst>
          </p:nvPr>
        </p:nvGraphicFramePr>
        <p:xfrm>
          <a:off x="2209800" y="5181600"/>
          <a:ext cx="1447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/>
                <a:gridCol w="482600"/>
                <a:gridCol w="482600"/>
              </a:tblGrid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hteck 12"/>
          <p:cNvSpPr/>
          <p:nvPr/>
        </p:nvSpPr>
        <p:spPr bwMode="auto">
          <a:xfrm>
            <a:off x="609600" y="5638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990600" y="5638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1371600" y="5638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hteck 15"/>
          <p:cNvSpPr/>
          <p:nvPr/>
        </p:nvSpPr>
        <p:spPr bwMode="auto">
          <a:xfrm>
            <a:off x="1752600" y="4495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752600" y="49530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1752600" y="5638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4419600" y="4724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4800600" y="4724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Rechteck 22"/>
          <p:cNvSpPr/>
          <p:nvPr/>
        </p:nvSpPr>
        <p:spPr bwMode="auto">
          <a:xfrm>
            <a:off x="4419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4800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4419600" y="5867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4800600" y="5867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5181600" y="4724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51816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5181600" y="5867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31" name="Tabel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667141"/>
              </p:ext>
            </p:extLst>
          </p:nvPr>
        </p:nvGraphicFramePr>
        <p:xfrm>
          <a:off x="5791200" y="3429000"/>
          <a:ext cx="14478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600"/>
                <a:gridCol w="482600"/>
                <a:gridCol w="482600"/>
              </a:tblGrid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120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19456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64592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6" name="Grafik 143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4343400"/>
            <a:ext cx="2218646" cy="1700316"/>
          </a:xfrm>
          <a:prstGeom prst="rect">
            <a:avLst/>
          </a:prstGeom>
        </p:spPr>
      </p:pic>
      <p:sp>
        <p:nvSpPr>
          <p:cNvPr id="35" name="Rechteck 34"/>
          <p:cNvSpPr/>
          <p:nvPr/>
        </p:nvSpPr>
        <p:spPr bwMode="auto">
          <a:xfrm>
            <a:off x="228600" y="4495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228600" y="49530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228600" y="5638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Textfeld 14338"/>
          <p:cNvSpPr txBox="1"/>
          <p:nvPr/>
        </p:nvSpPr>
        <p:spPr>
          <a:xfrm>
            <a:off x="2602206" y="4648200"/>
            <a:ext cx="89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C=5x4=20</a:t>
            </a:r>
            <a:endParaRPr lang="en-US" dirty="0"/>
          </a:p>
        </p:txBody>
      </p:sp>
      <p:sp>
        <p:nvSpPr>
          <p:cNvPr id="39" name="Textfeld 38"/>
          <p:cNvSpPr txBox="1"/>
          <p:nvPr/>
        </p:nvSpPr>
        <p:spPr>
          <a:xfrm>
            <a:off x="7543800" y="3429000"/>
            <a:ext cx="89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C=3x9=27</a:t>
            </a:r>
            <a:endParaRPr lang="en-US" dirty="0"/>
          </a:p>
        </p:txBody>
      </p:sp>
      <p:sp>
        <p:nvSpPr>
          <p:cNvPr id="40" name="Textfeld 39"/>
          <p:cNvSpPr txBox="1"/>
          <p:nvPr/>
        </p:nvSpPr>
        <p:spPr>
          <a:xfrm>
            <a:off x="277435" y="4191000"/>
            <a:ext cx="641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 = 32</a:t>
            </a:r>
            <a:endParaRPr lang="en-US" dirty="0"/>
          </a:p>
        </p:txBody>
      </p:sp>
      <p:sp>
        <p:nvSpPr>
          <p:cNvPr id="41" name="Textfeld 40"/>
          <p:cNvSpPr txBox="1"/>
          <p:nvPr/>
        </p:nvSpPr>
        <p:spPr>
          <a:xfrm>
            <a:off x="4404372" y="4343400"/>
            <a:ext cx="641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 =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06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/>
              <a:t>Einfachere Logik kann entsprechend der gewöhnlichen iterativen Vergleichsmethode gebildet werden – keine Normale Form, mehr Stufen </a:t>
            </a:r>
          </a:p>
          <a:p>
            <a:r>
              <a:rPr lang="de-DE" dirty="0" err="1"/>
              <a:t>Bitweise</a:t>
            </a:r>
            <a:r>
              <a:rPr lang="de-DE" dirty="0"/>
              <a:t> </a:t>
            </a:r>
            <a:r>
              <a:rPr lang="de-DE" dirty="0" smtClean="0"/>
              <a:t>Vergleich</a:t>
            </a:r>
            <a:endParaRPr lang="de-DE" dirty="0"/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10668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0668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1176721" y="3124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1176721" y="3581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B0</a:t>
            </a:r>
            <a:endParaRPr lang="de-DE" dirty="0"/>
          </a:p>
        </p:txBody>
      </p:sp>
      <p:sp>
        <p:nvSpPr>
          <p:cNvPr id="42" name="Bogen 41"/>
          <p:cNvSpPr/>
          <p:nvPr/>
        </p:nvSpPr>
        <p:spPr bwMode="auto">
          <a:xfrm>
            <a:off x="1295400" y="31242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Bogen 46"/>
          <p:cNvSpPr/>
          <p:nvPr/>
        </p:nvSpPr>
        <p:spPr bwMode="auto">
          <a:xfrm>
            <a:off x="1219200" y="3124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>
            <a:endCxn id="42" idx="0"/>
          </p:cNvCxnSpPr>
          <p:nvPr/>
        </p:nvCxnSpPr>
        <p:spPr bwMode="auto">
          <a:xfrm flipH="1">
            <a:off x="1485900" y="3124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447800" y="4191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Ellipse 54"/>
          <p:cNvSpPr/>
          <p:nvPr/>
        </p:nvSpPr>
        <p:spPr bwMode="auto">
          <a:xfrm>
            <a:off x="2514600" y="3505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Bogen 57"/>
          <p:cNvSpPr/>
          <p:nvPr/>
        </p:nvSpPr>
        <p:spPr bwMode="auto">
          <a:xfrm flipV="1">
            <a:off x="1219200" y="2667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Bogen 64"/>
          <p:cNvSpPr/>
          <p:nvPr/>
        </p:nvSpPr>
        <p:spPr bwMode="auto">
          <a:xfrm>
            <a:off x="1371600" y="31242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28194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10668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10668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1176721" y="5181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76721" y="563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B7</a:t>
            </a:r>
            <a:endParaRPr lang="de-DE" dirty="0"/>
          </a:p>
        </p:txBody>
      </p:sp>
      <p:sp>
        <p:nvSpPr>
          <p:cNvPr id="23" name="Bogen 22"/>
          <p:cNvSpPr/>
          <p:nvPr/>
        </p:nvSpPr>
        <p:spPr bwMode="auto">
          <a:xfrm>
            <a:off x="1295400" y="51816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Bogen 23"/>
          <p:cNvSpPr/>
          <p:nvPr/>
        </p:nvSpPr>
        <p:spPr bwMode="auto">
          <a:xfrm>
            <a:off x="1219200" y="5181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>
            <a:endCxn id="23" idx="0"/>
          </p:cNvCxnSpPr>
          <p:nvPr/>
        </p:nvCxnSpPr>
        <p:spPr bwMode="auto">
          <a:xfrm flipH="1">
            <a:off x="1485900" y="5181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H="1">
            <a:off x="1447800" y="6248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5146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Bogen 27"/>
          <p:cNvSpPr/>
          <p:nvPr/>
        </p:nvSpPr>
        <p:spPr bwMode="auto">
          <a:xfrm flipV="1">
            <a:off x="1219200" y="4724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>
            <a:off x="1371600" y="51816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8194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3352800" y="5721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Bogen 32"/>
          <p:cNvSpPr/>
          <p:nvPr/>
        </p:nvSpPr>
        <p:spPr bwMode="auto">
          <a:xfrm>
            <a:off x="3657600" y="3124200"/>
            <a:ext cx="381000" cy="28194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Bogen 33"/>
          <p:cNvSpPr/>
          <p:nvPr/>
        </p:nvSpPr>
        <p:spPr bwMode="auto">
          <a:xfrm flipV="1">
            <a:off x="3810000" y="3581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 flipH="1">
            <a:off x="4038600" y="4038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4038600" y="5105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>
            <a:off x="3810000" y="4038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33528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3352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3352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5181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mit Pfeil 47"/>
          <p:cNvCxnSpPr/>
          <p:nvPr/>
        </p:nvCxnSpPr>
        <p:spPr bwMode="auto">
          <a:xfrm>
            <a:off x="4343400" y="3200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4446015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528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Weiteres Beispiel </a:t>
            </a:r>
            <a:r>
              <a:rPr lang="de-DE" dirty="0"/>
              <a:t>ist ein 8-Bit </a:t>
            </a:r>
            <a:r>
              <a:rPr lang="de-DE" dirty="0" err="1"/>
              <a:t>Addierer</a:t>
            </a:r>
            <a:r>
              <a:rPr lang="de-DE" dirty="0" smtClean="0"/>
              <a:t>.</a:t>
            </a:r>
          </a:p>
          <a:p>
            <a:r>
              <a:rPr lang="de-DE" dirty="0"/>
              <a:t>Auch hier bietet sich an, </a:t>
            </a:r>
            <a:r>
              <a:rPr lang="de-DE" dirty="0" smtClean="0"/>
              <a:t>gewöhnlichen </a:t>
            </a:r>
            <a:r>
              <a:rPr lang="de-DE" dirty="0"/>
              <a:t>Algorithmus für die Addition mehrstelligen Zahlen, den wir aus der Schule </a:t>
            </a:r>
            <a:r>
              <a:rPr lang="de-DE" dirty="0" smtClean="0"/>
              <a:t>kennen, schaltungstechnisch zu implementieren</a:t>
            </a:r>
            <a:r>
              <a:rPr lang="de-DE" dirty="0"/>
              <a:t>. </a:t>
            </a:r>
          </a:p>
          <a:p>
            <a:r>
              <a:rPr lang="de-DE" dirty="0" smtClean="0"/>
              <a:t>Binäre Zahlen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2514600" y="25146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6" name="Gerade Verbindung mit Pfeil 5"/>
          <p:cNvCxnSpPr>
            <a:stCxn id="4" idx="3"/>
          </p:cNvCxnSpPr>
          <p:nvPr/>
        </p:nvCxnSpPr>
        <p:spPr bwMode="auto">
          <a:xfrm>
            <a:off x="3429000" y="2971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1752600" y="2743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17526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1600200" y="2438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600200" y="2895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cxnSp>
        <p:nvCxnSpPr>
          <p:cNvPr id="11" name="Gerade Verbindung mit Pfeil 10"/>
          <p:cNvCxnSpPr>
            <a:stCxn id="4" idx="2"/>
          </p:cNvCxnSpPr>
          <p:nvPr/>
        </p:nvCxnSpPr>
        <p:spPr bwMode="auto">
          <a:xfrm>
            <a:off x="2971800" y="3429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2971800" y="3505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</a:t>
            </a:r>
            <a:endParaRPr lang="de-DE" dirty="0"/>
          </a:p>
        </p:txBody>
      </p:sp>
      <p:sp>
        <p:nvSpPr>
          <p:cNvPr id="54" name="Rechteck 53"/>
          <p:cNvSpPr/>
          <p:nvPr/>
        </p:nvSpPr>
        <p:spPr bwMode="auto">
          <a:xfrm>
            <a:off x="2514600" y="39624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56" name="Gerade Verbindung mit Pfeil 55"/>
          <p:cNvCxnSpPr>
            <a:stCxn id="54" idx="3"/>
          </p:cNvCxnSpPr>
          <p:nvPr/>
        </p:nvCxnSpPr>
        <p:spPr bwMode="auto">
          <a:xfrm>
            <a:off x="3429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>
            <a:off x="1752600" y="4648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17526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16002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1600200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 bwMode="auto">
          <a:xfrm>
            <a:off x="2514600" y="57150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63" name="Gerade Verbindung mit Pfeil 62"/>
          <p:cNvCxnSpPr>
            <a:stCxn id="62" idx="3"/>
          </p:cNvCxnSpPr>
          <p:nvPr/>
        </p:nvCxnSpPr>
        <p:spPr bwMode="auto">
          <a:xfrm>
            <a:off x="3429000" y="61722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mit Pfeil 63"/>
          <p:cNvCxnSpPr/>
          <p:nvPr/>
        </p:nvCxnSpPr>
        <p:spPr bwMode="auto">
          <a:xfrm>
            <a:off x="1752600" y="64008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1752600" y="5943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1600200" y="563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1600200" y="6096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2971800" y="5181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971800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101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Tabelle </a:t>
            </a:r>
            <a:r>
              <a:rPr lang="de-DE" dirty="0"/>
              <a:t>für die Addition von zwei Bits a und </a:t>
            </a:r>
            <a:r>
              <a:rPr lang="de-DE" dirty="0" smtClean="0"/>
              <a:t>b</a:t>
            </a:r>
            <a:endParaRPr lang="de-DE" dirty="0"/>
          </a:p>
          <a:p>
            <a:r>
              <a:rPr lang="de-DE" dirty="0" smtClean="0"/>
              <a:t> c ist der </a:t>
            </a:r>
            <a:r>
              <a:rPr lang="de-DE" dirty="0"/>
              <a:t>Übertrag aus der </a:t>
            </a:r>
            <a:r>
              <a:rPr lang="de-DE" dirty="0" smtClean="0"/>
              <a:t>vorherigen Addition</a:t>
            </a:r>
          </a:p>
          <a:p>
            <a:r>
              <a:rPr lang="de-DE" dirty="0" smtClean="0"/>
              <a:t>Summe </a:t>
            </a:r>
            <a:r>
              <a:rPr lang="de-DE" dirty="0"/>
              <a:t>= !c &amp; (a </a:t>
            </a:r>
            <a:r>
              <a:rPr lang="de-DE" dirty="0" err="1"/>
              <a:t>exor</a:t>
            </a:r>
            <a:r>
              <a:rPr lang="de-DE" dirty="0"/>
              <a:t> b) | c &amp; (a == b)</a:t>
            </a:r>
          </a:p>
          <a:p>
            <a:endParaRPr lang="de-DE" dirty="0"/>
          </a:p>
        </p:txBody>
      </p: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99618"/>
              </p:ext>
            </p:extLst>
          </p:nvPr>
        </p:nvGraphicFramePr>
        <p:xfrm>
          <a:off x="381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81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C=0</a:t>
            </a:r>
            <a:endParaRPr lang="de-DE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895363"/>
              </p:ext>
            </p:extLst>
          </p:nvPr>
        </p:nvGraphicFramePr>
        <p:xfrm>
          <a:off x="4953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953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520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Übertrag</a:t>
            </a:r>
            <a:endParaRPr lang="de-DE" dirty="0"/>
          </a:p>
          <a:p>
            <a:r>
              <a:rPr lang="de-DE" dirty="0" err="1"/>
              <a:t>Cout</a:t>
            </a:r>
            <a:r>
              <a:rPr lang="de-DE" dirty="0"/>
              <a:t> = !c </a:t>
            </a:r>
            <a:r>
              <a:rPr lang="de-DE" dirty="0" smtClean="0"/>
              <a:t>&amp; (</a:t>
            </a:r>
            <a:r>
              <a:rPr lang="de-DE" dirty="0"/>
              <a:t>a &amp; b) | c &amp; (a | b</a:t>
            </a:r>
            <a:r>
              <a:rPr lang="de-DE" dirty="0" smtClean="0"/>
              <a:t>)</a:t>
            </a:r>
          </a:p>
          <a:p>
            <a:r>
              <a:rPr lang="de-DE" dirty="0" smtClean="0"/>
              <a:t>Hier &amp; vor | - für Programmiersprachen soll immer geprüft werden</a:t>
            </a:r>
            <a:endParaRPr lang="de-DE" dirty="0"/>
          </a:p>
          <a:p>
            <a:endParaRPr lang="de-DE" dirty="0"/>
          </a:p>
        </p:txBody>
      </p: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2286"/>
              </p:ext>
            </p:extLst>
          </p:nvPr>
        </p:nvGraphicFramePr>
        <p:xfrm>
          <a:off x="381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81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C=0</a:t>
            </a:r>
            <a:endParaRPr lang="de-DE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091884"/>
              </p:ext>
            </p:extLst>
          </p:nvPr>
        </p:nvGraphicFramePr>
        <p:xfrm>
          <a:off x="4953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953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932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Kombinatorische Logik.</a:t>
            </a:r>
          </a:p>
          <a:p>
            <a:r>
              <a:rPr lang="de-DE" dirty="0" smtClean="0"/>
              <a:t>Der </a:t>
            </a:r>
            <a:r>
              <a:rPr lang="de-DE" dirty="0"/>
              <a:t>Ausgang der Schaltung ist </a:t>
            </a:r>
            <a:r>
              <a:rPr lang="de-DE" dirty="0" smtClean="0"/>
              <a:t>definiert </a:t>
            </a:r>
            <a:r>
              <a:rPr lang="de-DE" dirty="0"/>
              <a:t>wenn man die Eingänge kennt</a:t>
            </a:r>
            <a:r>
              <a:rPr lang="de-DE" dirty="0" smtClean="0"/>
              <a:t>.</a:t>
            </a:r>
          </a:p>
          <a:p>
            <a:r>
              <a:rPr lang="de-DE" dirty="0" smtClean="0"/>
              <a:t>Andere Art: Schaltungen </a:t>
            </a:r>
            <a:r>
              <a:rPr lang="de-DE" dirty="0"/>
              <a:t>mit Speicherelementen, mit denen </a:t>
            </a:r>
            <a:r>
              <a:rPr lang="de-DE" dirty="0" smtClean="0"/>
              <a:t>man, </a:t>
            </a:r>
            <a:r>
              <a:rPr lang="de-DE" dirty="0"/>
              <a:t>zum </a:t>
            </a:r>
            <a:r>
              <a:rPr lang="de-DE" dirty="0" smtClean="0"/>
              <a:t>Beispiel, zyklische </a:t>
            </a:r>
            <a:r>
              <a:rPr lang="de-DE" dirty="0"/>
              <a:t>Operationen durchführen kann, </a:t>
            </a:r>
            <a:r>
              <a:rPr lang="de-DE" dirty="0" smtClean="0"/>
              <a:t>Zustandsautomaten </a:t>
            </a:r>
            <a:r>
              <a:rPr lang="de-DE" dirty="0"/>
              <a:t>oder Programme </a:t>
            </a:r>
            <a:r>
              <a:rPr lang="de-DE" dirty="0" smtClean="0"/>
              <a:t>realisiert</a:t>
            </a:r>
            <a:endParaRPr lang="de-DE" dirty="0"/>
          </a:p>
          <a:p>
            <a:r>
              <a:rPr lang="de-DE" dirty="0" smtClean="0"/>
              <a:t>Sequenzielle </a:t>
            </a:r>
            <a:r>
              <a:rPr lang="de-DE" dirty="0"/>
              <a:t>Schaltungen </a:t>
            </a:r>
            <a:r>
              <a:rPr lang="de-DE" dirty="0" smtClean="0"/>
              <a:t>- Ausgang </a:t>
            </a:r>
            <a:r>
              <a:rPr lang="de-DE" dirty="0"/>
              <a:t>hängt nicht nur von </a:t>
            </a:r>
            <a:r>
              <a:rPr lang="de-DE" dirty="0" smtClean="0"/>
              <a:t>den momentanen </a:t>
            </a:r>
            <a:r>
              <a:rPr lang="de-DE" dirty="0"/>
              <a:t>Eingangswerten sondern auch von der Vorgeschichte des Systems.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186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Beispiel -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/>
              <a:t>Der </a:t>
            </a:r>
            <a:r>
              <a:rPr lang="de-DE" dirty="0" smtClean="0"/>
              <a:t>Eingang: die </a:t>
            </a:r>
            <a:r>
              <a:rPr lang="de-DE" dirty="0"/>
              <a:t>eingestellte Zeit </a:t>
            </a:r>
            <a:r>
              <a:rPr lang="de-DE" dirty="0" smtClean="0"/>
              <a:t>– z.B. achtstellige </a:t>
            </a:r>
            <a:r>
              <a:rPr lang="de-DE" dirty="0"/>
              <a:t>binäre Zahl, und ein </a:t>
            </a:r>
            <a:r>
              <a:rPr lang="de-DE" dirty="0" smtClean="0"/>
              <a:t>Start-Knopf</a:t>
            </a:r>
            <a:r>
              <a:rPr lang="de-DE" dirty="0"/>
              <a:t>. Der Ausgang ist ein </a:t>
            </a:r>
            <a:r>
              <a:rPr lang="de-DE" dirty="0" smtClean="0"/>
              <a:t>Alarm-Signal</a:t>
            </a:r>
            <a:endParaRPr lang="de-DE" dirty="0"/>
          </a:p>
          <a:p>
            <a:r>
              <a:rPr lang="de-DE" dirty="0"/>
              <a:t>Solche Systeme brauchen </a:t>
            </a:r>
            <a:r>
              <a:rPr lang="de-DE" dirty="0" smtClean="0"/>
              <a:t>1) </a:t>
            </a:r>
            <a:r>
              <a:rPr lang="de-DE" dirty="0"/>
              <a:t>ein internes Taktsignal, also einen Oszillator. </a:t>
            </a:r>
          </a:p>
          <a:p>
            <a:r>
              <a:rPr lang="de-DE" dirty="0" smtClean="0"/>
              <a:t>2) </a:t>
            </a:r>
            <a:r>
              <a:rPr lang="de-DE" dirty="0"/>
              <a:t>einen </a:t>
            </a:r>
            <a:r>
              <a:rPr lang="de-DE" dirty="0" smtClean="0"/>
              <a:t>Zähler</a:t>
            </a:r>
          </a:p>
          <a:p>
            <a:r>
              <a:rPr lang="de-DE" dirty="0" smtClean="0"/>
              <a:t>3) Komparator und Zustandsmaschine</a:t>
            </a:r>
          </a:p>
        </p:txBody>
      </p:sp>
      <p:sp>
        <p:nvSpPr>
          <p:cNvPr id="18" name="Rechteck 17"/>
          <p:cNvSpPr/>
          <p:nvPr/>
        </p:nvSpPr>
        <p:spPr bwMode="auto">
          <a:xfrm>
            <a:off x="10668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11430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1143000" y="42672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23" name="Rechteck 22"/>
          <p:cNvSpPr/>
          <p:nvPr/>
        </p:nvSpPr>
        <p:spPr bwMode="auto">
          <a:xfrm>
            <a:off x="1143000" y="49530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2743200" y="4267200"/>
            <a:ext cx="5334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Takt</a:t>
            </a:r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1524000" y="3276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mit Pfeil 26"/>
          <p:cNvCxnSpPr/>
          <p:nvPr/>
        </p:nvCxnSpPr>
        <p:spPr bwMode="auto">
          <a:xfrm>
            <a:off x="1981200" y="3276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1066800" y="3352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863265" y="3352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3352800" y="5181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3429000" y="4876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Alarm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752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Zähler: </a:t>
            </a:r>
            <a:r>
              <a:rPr lang="de-DE" dirty="0" err="1" smtClean="0"/>
              <a:t>Addierer</a:t>
            </a:r>
            <a:r>
              <a:rPr lang="de-DE" dirty="0" smtClean="0"/>
              <a:t> + Speicherelement </a:t>
            </a:r>
            <a:r>
              <a:rPr lang="de-DE" dirty="0"/>
              <a:t>wo das Ergebnis gespeichert wird. </a:t>
            </a:r>
          </a:p>
          <a:p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4800600" y="5029200"/>
            <a:ext cx="1752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Speicherelement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Register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4800600" y="4038600"/>
            <a:ext cx="1752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7" name="Gerade Verbindung mit Pfeil 6"/>
          <p:cNvCxnSpPr>
            <a:stCxn id="5" idx="2"/>
            <a:endCxn id="4" idx="0"/>
          </p:cNvCxnSpPr>
          <p:nvPr/>
        </p:nvCxnSpPr>
        <p:spPr bwMode="auto">
          <a:xfrm>
            <a:off x="5676900" y="4572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715000" y="5867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5715000" y="6324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239000" y="3581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096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6096000" y="35814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5029200" y="3657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5334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0006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Zähler: </a:t>
            </a:r>
            <a:r>
              <a:rPr lang="de-DE" dirty="0" err="1" smtClean="0"/>
              <a:t>Addierer</a:t>
            </a:r>
            <a:r>
              <a:rPr lang="de-DE" dirty="0" smtClean="0"/>
              <a:t> + Speicherelement </a:t>
            </a:r>
            <a:r>
              <a:rPr lang="de-DE" dirty="0"/>
              <a:t>wo das Ergebnis gespeichert wird</a:t>
            </a:r>
            <a:r>
              <a:rPr lang="de-DE" dirty="0" smtClean="0"/>
              <a:t>.</a:t>
            </a:r>
          </a:p>
          <a:p>
            <a:r>
              <a:rPr lang="de-DE" dirty="0" smtClean="0"/>
              <a:t>Wie wird der Zähler angesteuert?</a:t>
            </a:r>
          </a:p>
          <a:p>
            <a:r>
              <a:rPr lang="de-DE" dirty="0" smtClean="0"/>
              <a:t>Register aus </a:t>
            </a:r>
            <a:r>
              <a:rPr lang="de-DE" dirty="0" err="1" smtClean="0"/>
              <a:t>FlipFlops</a:t>
            </a:r>
            <a:r>
              <a:rPr lang="de-DE" dirty="0" smtClean="0"/>
              <a:t> (Speicherzellen)</a:t>
            </a:r>
          </a:p>
        </p:txBody>
      </p:sp>
      <p:sp>
        <p:nvSpPr>
          <p:cNvPr id="4" name="Rechteck 3"/>
          <p:cNvSpPr/>
          <p:nvPr/>
        </p:nvSpPr>
        <p:spPr bwMode="auto">
          <a:xfrm>
            <a:off x="4800600" y="5029200"/>
            <a:ext cx="1752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Speicherelement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Register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4800600" y="4038600"/>
            <a:ext cx="1752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7" name="Gerade Verbindung mit Pfeil 6"/>
          <p:cNvCxnSpPr>
            <a:stCxn id="5" idx="2"/>
            <a:endCxn id="4" idx="0"/>
          </p:cNvCxnSpPr>
          <p:nvPr/>
        </p:nvCxnSpPr>
        <p:spPr bwMode="auto">
          <a:xfrm>
            <a:off x="5676900" y="4572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715000" y="5867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5715000" y="6324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239000" y="3581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096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6096000" y="35814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5029200" y="3657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5334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54864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3211481" y="51054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240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Die </a:t>
            </a:r>
            <a:r>
              <a:rPr lang="de-DE" dirty="0"/>
              <a:t>Flip Flops haben einen Eingang, Ausgang, einen Takteingang und oft ein </a:t>
            </a:r>
            <a:r>
              <a:rPr lang="de-DE" dirty="0" err="1"/>
              <a:t>Reset</a:t>
            </a:r>
            <a:r>
              <a:rPr lang="de-DE" dirty="0"/>
              <a:t> Signal</a:t>
            </a:r>
            <a:r>
              <a:rPr lang="de-DE" dirty="0" smtClean="0"/>
              <a:t>.</a:t>
            </a:r>
          </a:p>
          <a:p>
            <a:r>
              <a:rPr lang="de-DE" dirty="0"/>
              <a:t>Flipflops haben die folgende Eigenschaft. Der Wert am Eingang wird im Moment der steigenden Taktflanke gespeichert. Der gespeicherte Wert taucht auf dem Ausgang eine gewisse kurze Zeit </a:t>
            </a:r>
            <a:r>
              <a:rPr lang="de-DE" dirty="0" smtClean="0"/>
              <a:t>danach auf, </a:t>
            </a:r>
            <a:r>
              <a:rPr lang="de-DE" dirty="0"/>
              <a:t>etwa ~ n x 100ps. </a:t>
            </a:r>
            <a:r>
              <a:rPr lang="de-DE" dirty="0" smtClean="0"/>
              <a:t>=&gt; Auf </a:t>
            </a:r>
            <a:r>
              <a:rPr lang="de-DE" dirty="0"/>
              <a:t>jede steigente Taktflanke erhöht sich der Zustand des Zählers.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2057400" y="3810000"/>
            <a:ext cx="1066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2954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1676400" y="3886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31242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3500391" y="3886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12954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2057400" y="4953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057400" y="5105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1371600" y="4800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2590800" y="548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2590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7467600" y="4800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1" name="Gruppieren 50"/>
          <p:cNvGrpSpPr/>
          <p:nvPr/>
        </p:nvGrpSpPr>
        <p:grpSpPr>
          <a:xfrm flipH="1">
            <a:off x="7315200" y="4800600"/>
            <a:ext cx="152400" cy="609600"/>
            <a:chOff x="6096000" y="4800600"/>
            <a:chExt cx="152400" cy="609600"/>
          </a:xfrm>
        </p:grpSpPr>
        <p:cxnSp>
          <p:nvCxnSpPr>
            <p:cNvPr id="52" name="Gerade Verbindung 51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58" name="Gerade Verbindung 5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61" name="Gerade Verbindung 6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47" name="Gerade Verbindung 14346"/>
          <p:cNvCxnSpPr/>
          <p:nvPr/>
        </p:nvCxnSpPr>
        <p:spPr bwMode="auto">
          <a:xfrm>
            <a:off x="6400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6400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7620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7620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9" name="Gerade Verbindung mit Pfeil 14348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mit Pfeil 14350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14353" name="Gerade Verbindung 14352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81" name="Gerade Verbindung 8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84" name="Gerade Verbindung 83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87" name="Gerade Verbindung 8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9" name="Gerade Verbindung 88"/>
          <p:cNvCxnSpPr/>
          <p:nvPr/>
        </p:nvCxnSpPr>
        <p:spPr bwMode="auto">
          <a:xfrm>
            <a:off x="6781800" y="5562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6781800" y="617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2" name="Gruppieren 91"/>
          <p:cNvGrpSpPr/>
          <p:nvPr/>
        </p:nvGrpSpPr>
        <p:grpSpPr>
          <a:xfrm>
            <a:off x="7848600" y="5562600"/>
            <a:ext cx="152400" cy="609600"/>
            <a:chOff x="6096000" y="4800600"/>
            <a:chExt cx="152400" cy="609600"/>
          </a:xfrm>
        </p:grpSpPr>
        <p:cxnSp>
          <p:nvCxnSpPr>
            <p:cNvPr id="93" name="Gerade Verbindung 92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5" name="Gruppieren 94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96" name="Gerade Verbindung 9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8" name="Textfeld 97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4356" name="Gerade Verbindung mit Pfeil 14355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74676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6336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Der </a:t>
            </a:r>
            <a:r>
              <a:rPr lang="de-DE" dirty="0"/>
              <a:t>Eingang des Registers ändert sich </a:t>
            </a:r>
            <a:r>
              <a:rPr lang="de-DE" dirty="0" smtClean="0"/>
              <a:t>auch einige </a:t>
            </a:r>
            <a:r>
              <a:rPr lang="de-DE" dirty="0"/>
              <a:t>100ps nach der Taktflanke, da der </a:t>
            </a:r>
            <a:r>
              <a:rPr lang="de-DE" dirty="0" err="1"/>
              <a:t>Adierer</a:t>
            </a:r>
            <a:r>
              <a:rPr lang="de-DE" dirty="0"/>
              <a:t> den neuen Eingangswert A bekommt und seinen Ausgang anpasst. Diese Änderung der </a:t>
            </a:r>
            <a:r>
              <a:rPr lang="de-DE" dirty="0" err="1"/>
              <a:t>Addrierer</a:t>
            </a:r>
            <a:r>
              <a:rPr lang="de-DE" dirty="0"/>
              <a:t>-Ausgangs wird aber erst auf die nächste Taktflanke in Register </a:t>
            </a:r>
            <a:r>
              <a:rPr lang="de-DE" dirty="0" smtClean="0"/>
              <a:t>gespeichert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2057400" y="3810000"/>
            <a:ext cx="1066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2954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1676400" y="3886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31242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3500391" y="3886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12954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2057400" y="4953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057400" y="5105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1371600" y="4800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2590800" y="548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2590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4038600" y="2743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/>
          <p:cNvSpPr/>
          <p:nvPr/>
        </p:nvSpPr>
        <p:spPr bwMode="auto">
          <a:xfrm>
            <a:off x="2057400" y="2286000"/>
            <a:ext cx="10668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Addierer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H="1">
            <a:off x="3124200" y="2667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H="1">
            <a:off x="1143000" y="2667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1143000" y="2743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>
            <a:off x="7467600" y="4800600"/>
            <a:ext cx="152400" cy="609600"/>
            <a:chOff x="6096000" y="4800600"/>
            <a:chExt cx="152400" cy="609600"/>
          </a:xfrm>
        </p:grpSpPr>
        <p:cxnSp>
          <p:nvCxnSpPr>
            <p:cNvPr id="81" name="Gerade Verbindung 8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 flipH="1">
            <a:off x="7315200" y="4800600"/>
            <a:ext cx="152400" cy="609600"/>
            <a:chOff x="6096000" y="4800600"/>
            <a:chExt cx="152400" cy="609600"/>
          </a:xfrm>
        </p:grpSpPr>
        <p:cxnSp>
          <p:nvCxnSpPr>
            <p:cNvPr id="84" name="Gerade Verbindung 83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87" name="Gerade Verbindung 8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9" name="Gruppieren 88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90" name="Gerade Verbindung 8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>
            <a:off x="6400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6400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7620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7620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mit Pfeil 97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mit Pfeil 98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feld 100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4" name="Gruppieren 103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105" name="Gerade Verbindung 10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7" name="Gruppieren 106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108" name="Gerade Verbindung 10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0" name="Gruppieren 109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111" name="Gerade Verbindung 11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3" name="Gerade Verbindung 112"/>
          <p:cNvCxnSpPr/>
          <p:nvPr/>
        </p:nvCxnSpPr>
        <p:spPr bwMode="auto">
          <a:xfrm>
            <a:off x="6781800" y="5562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781800" y="617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>
            <a:off x="7848600" y="5562600"/>
            <a:ext cx="152400" cy="609600"/>
            <a:chOff x="6096000" y="4800600"/>
            <a:chExt cx="152400" cy="609600"/>
          </a:xfrm>
        </p:grpSpPr>
        <p:cxnSp>
          <p:nvCxnSpPr>
            <p:cNvPr id="117" name="Gerade Verbindung 11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120" name="Gerade Verbindung 11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2" name="Textfeld 121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23" name="Gerade Verbindung mit Pfeil 122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mit Pfeil 123"/>
          <p:cNvCxnSpPr/>
          <p:nvPr/>
        </p:nvCxnSpPr>
        <p:spPr bwMode="auto">
          <a:xfrm>
            <a:off x="74676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6629400" y="5105400"/>
            <a:ext cx="8382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5105400" y="990600"/>
            <a:ext cx="1524000" cy="464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0200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r>
              <a:rPr lang="de-DE" dirty="0" smtClean="0"/>
              <a:t>…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905000"/>
            <a:ext cx="5638800" cy="4151710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 bwMode="auto">
          <a:xfrm flipV="1">
            <a:off x="2895600" y="5257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315200" y="35052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971800" y="6096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Binär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7391400" y="6096000"/>
            <a:ext cx="660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Analog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6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Hardware-Programmiersprache: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09600" y="1752600"/>
            <a:ext cx="30925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i="1" dirty="0" err="1" smtClean="0"/>
              <a:t>always</a:t>
            </a:r>
            <a:r>
              <a:rPr lang="de-DE" sz="1600" i="1" dirty="0" smtClean="0"/>
              <a:t> </a:t>
            </a:r>
            <a:r>
              <a:rPr lang="de-DE" sz="1600" i="1" dirty="0"/>
              <a:t>@ (</a:t>
            </a:r>
            <a:r>
              <a:rPr lang="de-DE" sz="1600" i="1" dirty="0" err="1"/>
              <a:t>posedge</a:t>
            </a:r>
            <a:r>
              <a:rPr lang="de-DE" sz="1600" i="1" dirty="0"/>
              <a:t> CLK) </a:t>
            </a:r>
            <a:r>
              <a:rPr lang="de-DE" sz="1600" i="1" dirty="0" err="1"/>
              <a:t>begin</a:t>
            </a:r>
            <a:endParaRPr lang="de-DE" sz="1600" i="1" dirty="0"/>
          </a:p>
          <a:p>
            <a:pPr algn="l"/>
            <a:r>
              <a:rPr lang="de-DE" sz="1600" i="1" dirty="0" smtClean="0"/>
              <a:t>	A </a:t>
            </a:r>
            <a:r>
              <a:rPr lang="de-DE" sz="1600" i="1" dirty="0"/>
              <a:t>&lt;= A + 1</a:t>
            </a:r>
          </a:p>
          <a:p>
            <a:pPr algn="l"/>
            <a:r>
              <a:rPr lang="de-DE" sz="1600" i="1" dirty="0" smtClean="0"/>
              <a:t>end</a:t>
            </a:r>
            <a:endParaRPr lang="de-DE" sz="1600" i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663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/>
              <a:t>Wie realisieren wir ein Flipflop?</a:t>
            </a:r>
          </a:p>
          <a:p>
            <a:r>
              <a:rPr lang="de-DE" dirty="0"/>
              <a:t>Am einfachsten stellen wir uns eine Speicherzelle wie einen getakteten Kondensator vor. Wenn der Schalter geschlossen ist, verbinden wir den Eingang mit einem Kondensator. Der Kondensator </a:t>
            </a:r>
            <a:r>
              <a:rPr lang="de-DE" dirty="0" smtClean="0"/>
              <a:t>wird </a:t>
            </a:r>
            <a:r>
              <a:rPr lang="de-DE" dirty="0"/>
              <a:t>auf das Eingangspotential aufgeladen. </a:t>
            </a:r>
            <a:endParaRPr lang="de-DE" dirty="0" smtClean="0"/>
          </a:p>
          <a:p>
            <a:r>
              <a:rPr lang="de-DE" dirty="0" smtClean="0"/>
              <a:t>Wenn </a:t>
            </a:r>
            <a:r>
              <a:rPr lang="de-DE" dirty="0"/>
              <a:t>der Schalter geöffnet wird, behält der Kondensator das Potential. Das logische Niveau wird auf diese Weise gespeichert. </a:t>
            </a:r>
          </a:p>
          <a:p>
            <a:r>
              <a:rPr lang="de-DE" dirty="0" smtClean="0"/>
              <a:t>DRAM </a:t>
            </a:r>
            <a:r>
              <a:rPr lang="de-DE" dirty="0"/>
              <a:t>Zellen.</a:t>
            </a:r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497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Problem</a:t>
            </a:r>
            <a:r>
              <a:rPr lang="de-DE" dirty="0"/>
              <a:t>:</a:t>
            </a:r>
          </a:p>
          <a:p>
            <a:r>
              <a:rPr lang="de-DE" dirty="0"/>
              <a:t>Nach der steigenden Taktflanke wird der Eingang </a:t>
            </a:r>
            <a:r>
              <a:rPr lang="de-DE" dirty="0" smtClean="0"/>
              <a:t>gespeichert - OK. Das </a:t>
            </a:r>
            <a:r>
              <a:rPr lang="de-DE" dirty="0"/>
              <a:t>Flip-Flop aus einem Kondensator würde jede weitere Änderung am Eingang ebenfalls speichern, bzw. das anfangs gespeicherte Wert überschreiben, solange Taktsignal eins ist. </a:t>
            </a:r>
            <a:r>
              <a:rPr lang="de-DE" dirty="0" smtClean="0"/>
              <a:t>(</a:t>
            </a:r>
            <a:r>
              <a:rPr lang="de-DE" dirty="0" err="1" smtClean="0"/>
              <a:t>Race</a:t>
            </a:r>
            <a:r>
              <a:rPr lang="de-DE" dirty="0" smtClean="0"/>
              <a:t> </a:t>
            </a:r>
            <a:r>
              <a:rPr lang="de-DE" dirty="0" err="1" smtClean="0"/>
              <a:t>Condition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Der </a:t>
            </a:r>
            <a:r>
              <a:rPr lang="de-DE" dirty="0"/>
              <a:t>gespeicherte Zustand soll sich bis zur nächsten Talkflanke nicht ändern, auch wenn sich der Eingang </a:t>
            </a:r>
            <a:r>
              <a:rPr lang="de-DE" dirty="0" smtClean="0"/>
              <a:t>ändert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536080" y="3657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46" name="Gerade Verbindung 4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uppieren 47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1" name="Gerade Verbindung 50"/>
          <p:cNvCxnSpPr/>
          <p:nvPr/>
        </p:nvCxnSpPr>
        <p:spPr bwMode="auto">
          <a:xfrm>
            <a:off x="64008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400800" y="5410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67" name="Gerade Verbindung 6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70" name="Gerade Verbindung 6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>
            <a:off x="6781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81800" y="6172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6781800" y="4800600"/>
            <a:ext cx="152400" cy="609600"/>
            <a:chOff x="6096000" y="4800600"/>
            <a:chExt cx="152400" cy="609600"/>
          </a:xfrm>
        </p:grpSpPr>
        <p:cxnSp>
          <p:nvCxnSpPr>
            <p:cNvPr id="85" name="Gerade Verbindung 8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7" name="Gruppieren 86"/>
          <p:cNvGrpSpPr/>
          <p:nvPr/>
        </p:nvGrpSpPr>
        <p:grpSpPr>
          <a:xfrm flipH="1">
            <a:off x="6629400" y="4800600"/>
            <a:ext cx="152400" cy="609600"/>
            <a:chOff x="6096000" y="4800600"/>
            <a:chExt cx="152400" cy="609600"/>
          </a:xfrm>
        </p:grpSpPr>
        <p:cxnSp>
          <p:nvCxnSpPr>
            <p:cNvPr id="88" name="Gerade Verbindung 8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>
            <a:off x="6934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mit Pfeil 14341"/>
          <p:cNvCxnSpPr/>
          <p:nvPr/>
        </p:nvCxnSpPr>
        <p:spPr bwMode="auto">
          <a:xfrm flipV="1">
            <a:off x="6629400" y="5181600"/>
            <a:ext cx="1524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Abgerundetes Rechteck 14342"/>
          <p:cNvSpPr/>
          <p:nvPr/>
        </p:nvSpPr>
        <p:spPr bwMode="auto">
          <a:xfrm>
            <a:off x="6019800" y="3429000"/>
            <a:ext cx="762000" cy="3200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4" name="Textfeld 14343"/>
          <p:cNvSpPr txBox="1"/>
          <p:nvPr/>
        </p:nvSpPr>
        <p:spPr>
          <a:xfrm>
            <a:off x="6172200" y="3124200"/>
            <a:ext cx="10061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857073" y="2940159"/>
            <a:ext cx="3331507" cy="1374666"/>
          </a:xfrm>
          <a:custGeom>
            <a:avLst/>
            <a:gdLst>
              <a:gd name="connsiteX0" fmla="*/ 1695627 w 3331507"/>
              <a:gd name="connsiteY0" fmla="*/ 1098441 h 1374666"/>
              <a:gd name="connsiteX1" fmla="*/ 2571927 w 3331507"/>
              <a:gd name="connsiteY1" fmla="*/ 1047641 h 1374666"/>
              <a:gd name="connsiteX2" fmla="*/ 2508427 w 3331507"/>
              <a:gd name="connsiteY2" fmla="*/ 450741 h 1374666"/>
              <a:gd name="connsiteX3" fmla="*/ 235127 w 3331507"/>
              <a:gd name="connsiteY3" fmla="*/ 323741 h 1374666"/>
              <a:gd name="connsiteX4" fmla="*/ 374827 w 3331507"/>
              <a:gd name="connsiteY4" fmla="*/ 996841 h 1374666"/>
              <a:gd name="connsiteX5" fmla="*/ 2914827 w 3331507"/>
              <a:gd name="connsiteY5" fmla="*/ 1339741 h 1374666"/>
              <a:gd name="connsiteX6" fmla="*/ 3130727 w 3331507"/>
              <a:gd name="connsiteY6" fmla="*/ 158641 h 1374666"/>
              <a:gd name="connsiteX7" fmla="*/ 908227 w 3331507"/>
              <a:gd name="connsiteY7" fmla="*/ 44341 h 137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1507" h="1374666">
                <a:moveTo>
                  <a:pt x="1695627" y="1098441"/>
                </a:moveTo>
                <a:cubicBezTo>
                  <a:pt x="2066043" y="1127016"/>
                  <a:pt x="2436460" y="1155591"/>
                  <a:pt x="2571927" y="1047641"/>
                </a:cubicBezTo>
                <a:cubicBezTo>
                  <a:pt x="2707394" y="939691"/>
                  <a:pt x="2897894" y="571391"/>
                  <a:pt x="2508427" y="450741"/>
                </a:cubicBezTo>
                <a:cubicBezTo>
                  <a:pt x="2118960" y="330091"/>
                  <a:pt x="590727" y="232724"/>
                  <a:pt x="235127" y="323741"/>
                </a:cubicBezTo>
                <a:cubicBezTo>
                  <a:pt x="-120473" y="414758"/>
                  <a:pt x="-71790" y="827508"/>
                  <a:pt x="374827" y="996841"/>
                </a:cubicBezTo>
                <a:cubicBezTo>
                  <a:pt x="821444" y="1166174"/>
                  <a:pt x="2455510" y="1479441"/>
                  <a:pt x="2914827" y="1339741"/>
                </a:cubicBezTo>
                <a:cubicBezTo>
                  <a:pt x="3374144" y="1200041"/>
                  <a:pt x="3465160" y="374541"/>
                  <a:pt x="3130727" y="158641"/>
                </a:cubicBezTo>
                <a:cubicBezTo>
                  <a:pt x="2796294" y="-57259"/>
                  <a:pt x="1852260" y="-6459"/>
                  <a:pt x="908227" y="4434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90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Lösung</a:t>
            </a:r>
          </a:p>
          <a:p>
            <a:r>
              <a:rPr lang="de-DE" dirty="0"/>
              <a:t>Z</a:t>
            </a:r>
            <a:r>
              <a:rPr lang="de-DE" dirty="0" smtClean="0"/>
              <a:t>wei </a:t>
            </a:r>
            <a:r>
              <a:rPr lang="de-DE" dirty="0"/>
              <a:t>DRAM Zellen hintereinander zu schalten</a:t>
            </a:r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491196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29121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24512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54864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60960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67056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7056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9248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9248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6248400" y="4419600"/>
            <a:ext cx="152400" cy="609600"/>
            <a:chOff x="6096000" y="4800600"/>
            <a:chExt cx="152400" cy="609600"/>
          </a:xfrm>
        </p:grpSpPr>
        <p:cxnSp>
          <p:nvCxnSpPr>
            <p:cNvPr id="46" name="Gerade Verbindung 4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uppieren 47"/>
          <p:cNvGrpSpPr/>
          <p:nvPr/>
        </p:nvGrpSpPr>
        <p:grpSpPr>
          <a:xfrm flipH="1">
            <a:off x="6096000" y="4419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1" name="Gerade Verbindung 50"/>
          <p:cNvCxnSpPr/>
          <p:nvPr/>
        </p:nvCxnSpPr>
        <p:spPr bwMode="auto">
          <a:xfrm>
            <a:off x="64008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400800" y="5029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1816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181600" y="5029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 flipV="1">
            <a:off x="6096000" y="3505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 flipV="1">
            <a:off x="7315200" y="3505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60960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5291521" y="4724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486400" y="3810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5486400" y="5791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6629400" y="5181600"/>
            <a:ext cx="152400" cy="609600"/>
            <a:chOff x="6096000" y="4800600"/>
            <a:chExt cx="152400" cy="609600"/>
          </a:xfrm>
        </p:grpSpPr>
        <p:cxnSp>
          <p:nvCxnSpPr>
            <p:cNvPr id="67" name="Gerade Verbindung 6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 flipH="1">
            <a:off x="6477000" y="5181600"/>
            <a:ext cx="152400" cy="609600"/>
            <a:chOff x="6096000" y="4800600"/>
            <a:chExt cx="152400" cy="609600"/>
          </a:xfrm>
        </p:grpSpPr>
        <p:cxnSp>
          <p:nvCxnSpPr>
            <p:cNvPr id="70" name="Gerade Verbindung 6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>
            <a:off x="6781800" y="5181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81800" y="5791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486400" y="5181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296330" y="5486400"/>
            <a:ext cx="380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248400" y="4724400"/>
            <a:ext cx="22860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64008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Textfeld 14343"/>
          <p:cNvSpPr txBox="1"/>
          <p:nvPr/>
        </p:nvSpPr>
        <p:spPr>
          <a:xfrm rot="5400000">
            <a:off x="5760991" y="3078209"/>
            <a:ext cx="1251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 Transparent</a:t>
            </a:r>
            <a:endParaRPr lang="de-DE" dirty="0"/>
          </a:p>
        </p:txBody>
      </p:sp>
      <p:cxnSp>
        <p:nvCxnSpPr>
          <p:cNvPr id="64" name="Gerade Verbindung 63"/>
          <p:cNvCxnSpPr/>
          <p:nvPr/>
        </p:nvCxnSpPr>
        <p:spPr bwMode="auto">
          <a:xfrm>
            <a:off x="2895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3733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191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00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4419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4419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4800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H="1">
            <a:off x="4648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mit Pfeil 82"/>
          <p:cNvCxnSpPr/>
          <p:nvPr/>
        </p:nvCxnSpPr>
        <p:spPr bwMode="auto">
          <a:xfrm>
            <a:off x="3886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3441081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3234121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4829512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grpSp>
        <p:nvGrpSpPr>
          <p:cNvPr id="94" name="Gruppieren 93"/>
          <p:cNvGrpSpPr/>
          <p:nvPr/>
        </p:nvGrpSpPr>
        <p:grpSpPr>
          <a:xfrm>
            <a:off x="6858000" y="5943600"/>
            <a:ext cx="152400" cy="609600"/>
            <a:chOff x="6096000" y="4800600"/>
            <a:chExt cx="152400" cy="609600"/>
          </a:xfrm>
        </p:grpSpPr>
        <p:cxnSp>
          <p:nvCxnSpPr>
            <p:cNvPr id="95" name="Gerade Verbindung 9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 flipH="1">
            <a:off x="6705600" y="5943600"/>
            <a:ext cx="152400" cy="609600"/>
            <a:chOff x="6096000" y="4800600"/>
            <a:chExt cx="152400" cy="609600"/>
          </a:xfrm>
        </p:grpSpPr>
        <p:cxnSp>
          <p:nvCxnSpPr>
            <p:cNvPr id="98" name="Gerade Verbindung 9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0" name="Gerade Verbindung 99"/>
          <p:cNvCxnSpPr/>
          <p:nvPr/>
        </p:nvCxnSpPr>
        <p:spPr bwMode="auto">
          <a:xfrm>
            <a:off x="7010400" y="5943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7010400" y="65532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5791200" y="5943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5791200" y="655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5901121" y="6248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7010400" y="5943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mit Pfeil 105"/>
          <p:cNvCxnSpPr/>
          <p:nvPr/>
        </p:nvCxnSpPr>
        <p:spPr bwMode="auto">
          <a:xfrm>
            <a:off x="6705600" y="41148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Textfeld 106"/>
          <p:cNvSpPr txBox="1"/>
          <p:nvPr/>
        </p:nvSpPr>
        <p:spPr>
          <a:xfrm rot="5400000">
            <a:off x="6370590" y="3078210"/>
            <a:ext cx="1251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 Transparent</a:t>
            </a:r>
            <a:endParaRPr lang="de-DE" dirty="0"/>
          </a:p>
        </p:txBody>
      </p:sp>
      <p:grpSp>
        <p:nvGrpSpPr>
          <p:cNvPr id="108" name="Gruppieren 107"/>
          <p:cNvGrpSpPr/>
          <p:nvPr/>
        </p:nvGrpSpPr>
        <p:grpSpPr>
          <a:xfrm flipH="1">
            <a:off x="7315200" y="4419600"/>
            <a:ext cx="152400" cy="609600"/>
            <a:chOff x="6096000" y="4800600"/>
            <a:chExt cx="152400" cy="609600"/>
          </a:xfrm>
        </p:grpSpPr>
        <p:cxnSp>
          <p:nvCxnSpPr>
            <p:cNvPr id="109" name="Gerade Verbindung 10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1" name="Gerade Verbindung mit Pfeil 110"/>
          <p:cNvCxnSpPr/>
          <p:nvPr/>
        </p:nvCxnSpPr>
        <p:spPr bwMode="auto">
          <a:xfrm>
            <a:off x="6477000" y="5791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3628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r>
              <a:rPr lang="de-DE" dirty="0" smtClean="0"/>
              <a:t>In digitalen </a:t>
            </a:r>
            <a:r>
              <a:rPr lang="de-DE" dirty="0"/>
              <a:t>Schaltungen werden die </a:t>
            </a:r>
            <a:r>
              <a:rPr lang="de-DE" dirty="0" smtClean="0"/>
              <a:t>Zahlen 0 </a:t>
            </a:r>
            <a:r>
              <a:rPr lang="de-DE" dirty="0"/>
              <a:t>oder 1 in Form von </a:t>
            </a:r>
            <a:r>
              <a:rPr lang="de-DE" dirty="0" smtClean="0"/>
              <a:t>elektrischen Potentialen dargestellt</a:t>
            </a:r>
          </a:p>
        </p:txBody>
      </p:sp>
      <p:cxnSp>
        <p:nvCxnSpPr>
          <p:cNvPr id="5" name="Gerader Verbinder 4"/>
          <p:cNvCxnSpPr/>
          <p:nvPr/>
        </p:nvCxnSpPr>
        <p:spPr bwMode="auto">
          <a:xfrm>
            <a:off x="3124200" y="2743200"/>
            <a:ext cx="2895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r Verbinder 6"/>
          <p:cNvCxnSpPr/>
          <p:nvPr/>
        </p:nvCxnSpPr>
        <p:spPr bwMode="auto">
          <a:xfrm>
            <a:off x="3124200" y="3429000"/>
            <a:ext cx="2895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76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3276600" y="3124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39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Annahme: acht-Bit </a:t>
            </a:r>
            <a:r>
              <a:rPr lang="de-DE" dirty="0"/>
              <a:t>Zahlen. </a:t>
            </a:r>
          </a:p>
          <a:p>
            <a:r>
              <a:rPr lang="de-DE" dirty="0"/>
              <a:t>Die folgenden Operationen zwischen den Zahlen werden oft gebraucht:</a:t>
            </a:r>
          </a:p>
          <a:p>
            <a:r>
              <a:rPr lang="de-DE" dirty="0"/>
              <a:t>Addition, Subtraktion, Vergleich (Größer als, Gleichheit), </a:t>
            </a:r>
            <a:r>
              <a:rPr lang="de-DE" dirty="0" smtClean="0"/>
              <a:t>Multiplikation</a:t>
            </a:r>
          </a:p>
          <a:p>
            <a:r>
              <a:rPr lang="de-DE" dirty="0"/>
              <a:t>Das Ergebnis der Addition und </a:t>
            </a:r>
            <a:r>
              <a:rPr lang="de-DE" dirty="0" smtClean="0"/>
              <a:t>der Subtraktion </a:t>
            </a:r>
            <a:r>
              <a:rPr lang="de-DE" dirty="0"/>
              <a:t>sind 8-bit Zahlen </a:t>
            </a:r>
            <a:r>
              <a:rPr lang="de-DE" dirty="0" smtClean="0"/>
              <a:t>(kein </a:t>
            </a:r>
            <a:r>
              <a:rPr lang="de-DE" dirty="0"/>
              <a:t>Übertrag), das Ergebnis der Multiplikation ist 16 Bit Zahl, und die Ergebnisse von </a:t>
            </a:r>
            <a:r>
              <a:rPr lang="de-DE" dirty="0" smtClean="0"/>
              <a:t>Vergleichen sind binäre Zahlen, </a:t>
            </a:r>
            <a:r>
              <a:rPr lang="de-DE" dirty="0"/>
              <a:t>bzw. </a:t>
            </a:r>
            <a:r>
              <a:rPr lang="de-DE" dirty="0" smtClean="0"/>
              <a:t>Boolesche Variablen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824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r>
              <a:rPr lang="de-DE" dirty="0" smtClean="0"/>
              <a:t>Beispiel: Komparator</a:t>
            </a:r>
          </a:p>
          <a:p>
            <a:r>
              <a:rPr lang="de-DE" dirty="0"/>
              <a:t>Wahrheitstabelle</a:t>
            </a:r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ine </a:t>
            </a:r>
            <a:r>
              <a:rPr lang="de-DE" dirty="0"/>
              <a:t>Zeile für jede </a:t>
            </a:r>
            <a:r>
              <a:rPr lang="de-DE" dirty="0" smtClean="0"/>
              <a:t>Zahlenkombination</a:t>
            </a:r>
          </a:p>
          <a:p>
            <a:r>
              <a:rPr lang="de-DE" dirty="0" smtClean="0"/>
              <a:t>256 </a:t>
            </a:r>
            <a:r>
              <a:rPr lang="de-DE" dirty="0"/>
              <a:t>x 256 = 2^16 </a:t>
            </a:r>
            <a:r>
              <a:rPr lang="de-DE" dirty="0" smtClean="0"/>
              <a:t>Kombinationen -&gt; </a:t>
            </a:r>
            <a:r>
              <a:rPr lang="de-DE" dirty="0"/>
              <a:t>2^16 Zeilen.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654227"/>
              </p:ext>
            </p:extLst>
          </p:nvPr>
        </p:nvGraphicFramePr>
        <p:xfrm>
          <a:off x="457199" y="2387600"/>
          <a:ext cx="830580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a7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a6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a5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a4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a3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a2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9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Wir </a:t>
            </a:r>
            <a:r>
              <a:rPr lang="de-DE" dirty="0"/>
              <a:t>definieren UND (Konjunktion) Funktion </a:t>
            </a:r>
            <a:r>
              <a:rPr lang="de-DE" dirty="0" smtClean="0"/>
              <a:t>n </a:t>
            </a:r>
            <a:r>
              <a:rPr lang="de-DE" dirty="0"/>
              <a:t>Variablen als Funktion mit dem Wert 1 wenn alle Variablen 1 sind.</a:t>
            </a:r>
          </a:p>
          <a:p>
            <a:r>
              <a:rPr lang="de-DE" dirty="0"/>
              <a:t>Das Zeichen für Konjunktion ist ^ oder * oder &amp;</a:t>
            </a:r>
          </a:p>
          <a:p>
            <a:r>
              <a:rPr lang="de-DE" dirty="0"/>
              <a:t>Konjunktion entspricht der Umgangssprache: Ergebnis ist wahr (=1) wenn </a:t>
            </a:r>
            <a:r>
              <a:rPr lang="de-DE" dirty="0" smtClean="0"/>
              <a:t>X0 </a:t>
            </a:r>
            <a:r>
              <a:rPr lang="de-DE" dirty="0"/>
              <a:t>und X2 und … </a:t>
            </a:r>
            <a:r>
              <a:rPr lang="de-DE" dirty="0" smtClean="0"/>
              <a:t>Xn-1 </a:t>
            </a:r>
            <a:r>
              <a:rPr lang="de-DE" dirty="0"/>
              <a:t>wahr sind.  </a:t>
            </a:r>
          </a:p>
          <a:p>
            <a:r>
              <a:rPr lang="de-DE" dirty="0"/>
              <a:t>Wir definieren auch ODER Verknüpfung (Disjunktion) mit dem Ergebnis null nur wenn alle Variablen null sind.</a:t>
            </a:r>
          </a:p>
          <a:p>
            <a:r>
              <a:rPr lang="de-DE" dirty="0"/>
              <a:t>Das Zeichen für Disjunktion ist v oder + oder |</a:t>
            </a:r>
          </a:p>
          <a:p>
            <a:r>
              <a:rPr lang="de-DE" dirty="0"/>
              <a:t>Es entspricht dem Satz: Ergebnis ist wahr (=1) wenn X1 oder … </a:t>
            </a:r>
            <a:r>
              <a:rPr lang="de-DE" dirty="0" err="1"/>
              <a:t>Xn</a:t>
            </a:r>
            <a:r>
              <a:rPr lang="de-DE" dirty="0"/>
              <a:t> wahr sind</a:t>
            </a:r>
            <a:r>
              <a:rPr lang="de-DE" dirty="0" smtClean="0"/>
              <a:t>.</a:t>
            </a:r>
          </a:p>
          <a:p>
            <a:r>
              <a:rPr lang="de-DE" dirty="0" smtClean="0"/>
              <a:t>Boolesche und gewöhnliche Logik sind „dual“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907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Die Tabelle für Vergleich zwei 8-Bit zahlen können wir wie folgend als Disjunktive Normalform darstellen:</a:t>
            </a:r>
          </a:p>
          <a:p>
            <a:r>
              <a:rPr lang="de-DE" dirty="0"/>
              <a:t>Wir suchen alle Zeilen mit dem Ergebnis 1 – es gibt sie 256. Für </a:t>
            </a:r>
            <a:r>
              <a:rPr lang="de-DE" dirty="0" smtClean="0"/>
              <a:t>jede solche Zeile </a:t>
            </a:r>
            <a:r>
              <a:rPr lang="de-DE" dirty="0"/>
              <a:t>bilden wir eine UND Verknüpfung, die nur für die Variablen-Werte aus </a:t>
            </a:r>
            <a:r>
              <a:rPr lang="de-DE" dirty="0" smtClean="0"/>
              <a:t>dieser </a:t>
            </a:r>
            <a:r>
              <a:rPr lang="de-DE" dirty="0"/>
              <a:t>Zeile </a:t>
            </a:r>
            <a:r>
              <a:rPr lang="de-DE" dirty="0" smtClean="0"/>
              <a:t>eins </a:t>
            </a:r>
            <a:r>
              <a:rPr lang="de-DE" dirty="0"/>
              <a:t>ergibt:</a:t>
            </a:r>
          </a:p>
          <a:p>
            <a:r>
              <a:rPr lang="de-DE" dirty="0"/>
              <a:t>ZB 0000_1111 0000_1111</a:t>
            </a:r>
          </a:p>
          <a:p>
            <a:r>
              <a:rPr lang="de-DE" dirty="0" err="1"/>
              <a:t>Ki</a:t>
            </a:r>
            <a:r>
              <a:rPr lang="de-DE" dirty="0"/>
              <a:t> = !A7 &amp; !A6 &amp;  !A5 &amp;  !A4 &amp; A3 &amp; A2 &amp; A2 &amp; A0 &amp; !B0   …     </a:t>
            </a:r>
          </a:p>
          <a:p>
            <a:r>
              <a:rPr lang="de-DE" dirty="0"/>
              <a:t>Zeichen ! bedeutet Negation – wir verwenden es überall dort wo die Variable 0 ist. Die Gesamttabelle ist dann ODER Verknüpfung von allen </a:t>
            </a:r>
            <a:r>
              <a:rPr lang="de-DE" dirty="0" err="1"/>
              <a:t>Ki</a:t>
            </a:r>
            <a:r>
              <a:rPr lang="de-DE" dirty="0"/>
              <a:t> Funktionen.</a:t>
            </a:r>
          </a:p>
          <a:p>
            <a:r>
              <a:rPr lang="de-DE" dirty="0"/>
              <a:t>F = </a:t>
            </a:r>
            <a:r>
              <a:rPr lang="de-DE" dirty="0" smtClean="0"/>
              <a:t>K0 </a:t>
            </a:r>
            <a:r>
              <a:rPr lang="de-DE" dirty="0"/>
              <a:t>| … </a:t>
            </a:r>
            <a:r>
              <a:rPr lang="de-DE" dirty="0" smtClean="0"/>
              <a:t>| K255</a:t>
            </a:r>
          </a:p>
          <a:p>
            <a:r>
              <a:rPr lang="de-DE" dirty="0" smtClean="0"/>
              <a:t>(Alternative </a:t>
            </a:r>
            <a:r>
              <a:rPr lang="de-DE" dirty="0"/>
              <a:t>Zeichen für die Negation sind ~, -| oder </a:t>
            </a:r>
            <a:r>
              <a:rPr lang="de-DE" dirty="0" smtClean="0"/>
              <a:t>Oberstrich) </a:t>
            </a:r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680582"/>
              </p:ext>
            </p:extLst>
          </p:nvPr>
        </p:nvGraphicFramePr>
        <p:xfrm>
          <a:off x="457199" y="4800600"/>
          <a:ext cx="830580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a7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a6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a5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a4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a3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a2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llipse 3"/>
          <p:cNvSpPr/>
          <p:nvPr/>
        </p:nvSpPr>
        <p:spPr bwMode="auto">
          <a:xfrm>
            <a:off x="228600" y="5486400"/>
            <a:ext cx="86106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1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Die Normalform kann  vereinfacht </a:t>
            </a:r>
            <a:r>
              <a:rPr lang="de-DE" dirty="0"/>
              <a:t>werden (</a:t>
            </a:r>
            <a:r>
              <a:rPr lang="de-DE" dirty="0" smtClean="0"/>
              <a:t>Absorptionsregeln)</a:t>
            </a:r>
          </a:p>
          <a:p>
            <a:r>
              <a:rPr lang="de-DE" dirty="0" smtClean="0"/>
              <a:t>(</a:t>
            </a:r>
            <a:r>
              <a:rPr lang="de-DE" dirty="0"/>
              <a:t>X &amp; Ai) | (X &amp; !Ai</a:t>
            </a:r>
            <a:r>
              <a:rPr lang="de-DE" dirty="0" smtClean="0"/>
              <a:t>) </a:t>
            </a:r>
            <a:r>
              <a:rPr lang="de-DE" dirty="0"/>
              <a:t>können wie folgend vereinfacht werden:</a:t>
            </a:r>
          </a:p>
          <a:p>
            <a:r>
              <a:rPr lang="de-DE" dirty="0"/>
              <a:t>X &amp; (Ai | !Ai) = X &amp; 1 = X</a:t>
            </a:r>
          </a:p>
          <a:p>
            <a:r>
              <a:rPr lang="de-DE" dirty="0" smtClean="0"/>
              <a:t>Distributivgesetz, Äquivalenz </a:t>
            </a:r>
            <a:r>
              <a:rPr lang="de-DE" dirty="0"/>
              <a:t>Ai |!Ai = 1 und X &amp; 1 = </a:t>
            </a:r>
            <a:r>
              <a:rPr lang="de-DE" dirty="0" smtClean="0"/>
              <a:t>X</a:t>
            </a:r>
          </a:p>
          <a:p>
            <a:r>
              <a:rPr lang="de-DE" dirty="0" smtClean="0"/>
              <a:t>Bei den Paaren </a:t>
            </a:r>
            <a:r>
              <a:rPr lang="de-DE" dirty="0"/>
              <a:t>von </a:t>
            </a:r>
            <a:r>
              <a:rPr lang="de-DE" dirty="0" smtClean="0"/>
              <a:t>Termen </a:t>
            </a:r>
            <a:r>
              <a:rPr lang="de-DE" dirty="0"/>
              <a:t>(X &amp; Ai) und (X &amp; !Ai), Ai </a:t>
            </a:r>
            <a:r>
              <a:rPr lang="de-DE" dirty="0" smtClean="0"/>
              <a:t>kann weggelassen </a:t>
            </a:r>
            <a:r>
              <a:rPr lang="de-DE" dirty="0"/>
              <a:t>werden</a:t>
            </a:r>
          </a:p>
          <a:p>
            <a:r>
              <a:rPr lang="de-DE" dirty="0" smtClean="0"/>
              <a:t>Eine </a:t>
            </a:r>
            <a:r>
              <a:rPr lang="de-DE" dirty="0"/>
              <a:t>w</a:t>
            </a:r>
            <a:r>
              <a:rPr lang="de-DE" dirty="0" smtClean="0"/>
              <a:t>eitere Variante solcher </a:t>
            </a:r>
            <a:r>
              <a:rPr lang="de-DE" dirty="0"/>
              <a:t>Regel ist</a:t>
            </a:r>
          </a:p>
          <a:p>
            <a:r>
              <a:rPr lang="de-DE" dirty="0"/>
              <a:t>(X &amp; Ai) | X = </a:t>
            </a:r>
            <a:r>
              <a:rPr lang="de-DE" dirty="0" smtClean="0"/>
              <a:t>X -&gt; </a:t>
            </a:r>
            <a:r>
              <a:rPr lang="de-DE" dirty="0"/>
              <a:t>(X &amp; Ai) | </a:t>
            </a:r>
            <a:r>
              <a:rPr lang="de-DE" dirty="0" smtClean="0"/>
              <a:t>(X &amp; (Ai | !Ai)) </a:t>
            </a:r>
            <a:r>
              <a:rPr lang="de-DE" dirty="0"/>
              <a:t>= (X &amp; Ai) </a:t>
            </a:r>
            <a:r>
              <a:rPr lang="de-DE" dirty="0" smtClean="0"/>
              <a:t>|</a:t>
            </a:r>
            <a:r>
              <a:rPr lang="de-DE" dirty="0"/>
              <a:t> (X &amp; </a:t>
            </a:r>
            <a:r>
              <a:rPr lang="de-DE" dirty="0" smtClean="0"/>
              <a:t>!Ai)  </a:t>
            </a:r>
          </a:p>
          <a:p>
            <a:r>
              <a:rPr lang="de-DE" dirty="0" smtClean="0"/>
              <a:t>(X UND etwas) ODER X ist wahr/falsch </a:t>
            </a:r>
          </a:p>
          <a:p>
            <a:r>
              <a:rPr lang="de-DE" dirty="0" smtClean="0"/>
              <a:t>wenn X wahr/falsch ist</a:t>
            </a:r>
          </a:p>
          <a:p>
            <a:r>
              <a:rPr lang="de-DE" dirty="0"/>
              <a:t>Wenn die Minimierung nicht mehr möglich ist, haben wir die </a:t>
            </a:r>
            <a:r>
              <a:rPr lang="de-DE" dirty="0" smtClean="0"/>
              <a:t>minimale </a:t>
            </a:r>
            <a:r>
              <a:rPr lang="de-DE" dirty="0"/>
              <a:t>Form.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5806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1917</Words>
  <Application>Microsoft Office PowerPoint</Application>
  <PresentationFormat>Bildschirmpräsentation (4:3)</PresentationFormat>
  <Paragraphs>542</Paragraphs>
  <Slides>33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5" baseType="lpstr">
      <vt:lpstr>Arial</vt:lpstr>
      <vt:lpstr>SDSSMALL2_2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1404</cp:revision>
  <dcterms:created xsi:type="dcterms:W3CDTF">2010-08-30T10:07:17Z</dcterms:created>
  <dcterms:modified xsi:type="dcterms:W3CDTF">2018-04-23T20:09:58Z</dcterms:modified>
</cp:coreProperties>
</file>